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9" r:id="rId2"/>
    <p:sldId id="256" r:id="rId3"/>
    <p:sldId id="257" r:id="rId4"/>
    <p:sldId id="260" r:id="rId5"/>
    <p:sldId id="274" r:id="rId6"/>
    <p:sldId id="258" r:id="rId7"/>
    <p:sldId id="275" r:id="rId8"/>
    <p:sldId id="261" r:id="rId9"/>
    <p:sldId id="276" r:id="rId10"/>
    <p:sldId id="265" r:id="rId11"/>
    <p:sldId id="264" r:id="rId12"/>
    <p:sldId id="267" r:id="rId13"/>
    <p:sldId id="270"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66"/>
    <a:srgbClr val="008000"/>
    <a:srgbClr val="8000FF"/>
    <a:srgbClr val="CC66FF"/>
    <a:srgbClr val="FF6FCF"/>
    <a:srgbClr val="66FFFF"/>
    <a:srgbClr val="FF8000"/>
    <a:srgbClr val="FF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6" autoAdjust="0"/>
    <p:restoredTop sz="98646" autoAdjust="0"/>
  </p:normalViewPr>
  <p:slideViewPr>
    <p:cSldViewPr snapToGrid="0" snapToObjects="1">
      <p:cViewPr>
        <p:scale>
          <a:sx n="95" d="100"/>
          <a:sy n="95" d="100"/>
        </p:scale>
        <p:origin x="-1592" y="256"/>
      </p:cViewPr>
      <p:guideLst>
        <p:guide orient="horz" pos="2160"/>
        <p:guide pos="2880"/>
      </p:guideLst>
    </p:cSldViewPr>
  </p:slideViewPr>
  <p:outlineViewPr>
    <p:cViewPr>
      <p:scale>
        <a:sx n="100" d="100"/>
        <a:sy n="100" d="100"/>
      </p:scale>
      <p:origin x="0" y="43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9" d="100"/>
          <a:sy n="69" d="100"/>
        </p:scale>
        <p:origin x="-35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FFB91-87CD-4E4C-BB2B-060C02CCE698}" type="datetimeFigureOut">
              <a:rPr lang="en-US" smtClean="0"/>
              <a:t>19/05/2016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2006E-A565-0E48-A1F4-BA404B424444}" type="slidenum">
              <a:rPr lang="en-US" smtClean="0"/>
              <a:t>‹#›</a:t>
            </a:fld>
            <a:endParaRPr lang="en-US"/>
          </a:p>
        </p:txBody>
      </p:sp>
    </p:spTree>
    <p:extLst>
      <p:ext uri="{BB962C8B-B14F-4D97-AF65-F5344CB8AC3E}">
        <p14:creationId xmlns:p14="http://schemas.microsoft.com/office/powerpoint/2010/main" val="456347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Fine</a:t>
            </a:r>
            <a:r>
              <a:rPr lang="en-US" sz="1200" kern="1200" baseline="0" dirty="0" smtClean="0">
                <a:solidFill>
                  <a:schemeClr val="tx1"/>
                </a:solidFill>
                <a:effectLst/>
                <a:latin typeface="+mn-lt"/>
                <a:ea typeface="+mn-ea"/>
                <a:cs typeface="+mn-cs"/>
              </a:rPr>
              <a:t> Art s</a:t>
            </a:r>
            <a:r>
              <a:rPr lang="en-US" sz="1200" kern="1200" dirty="0" smtClean="0">
                <a:solidFill>
                  <a:schemeClr val="tx1"/>
                </a:solidFill>
                <a:effectLst/>
                <a:latin typeface="+mn-lt"/>
                <a:ea typeface="+mn-ea"/>
                <a:cs typeface="+mn-cs"/>
              </a:rPr>
              <a:t>t</a:t>
            </a:r>
            <a:r>
              <a:rPr lang="en-US" sz="1600" kern="1200" dirty="0" smtClean="0">
                <a:solidFill>
                  <a:schemeClr val="tx1"/>
                </a:solidFill>
                <a:effectLst/>
                <a:latin typeface="+mn-lt"/>
                <a:ea typeface="+mn-ea"/>
                <a:cs typeface="+mn-cs"/>
              </a:rPr>
              <a:t>udents are relatively confident in approaching independent study in their studio work, however, often feel disconnected from </a:t>
            </a:r>
            <a:r>
              <a:rPr lang="en-US" sz="1600" kern="1200" dirty="0" err="1" smtClean="0">
                <a:solidFill>
                  <a:schemeClr val="tx1"/>
                </a:solidFill>
                <a:effectLst/>
                <a:latin typeface="+mn-lt"/>
                <a:ea typeface="+mn-ea"/>
                <a:cs typeface="+mn-cs"/>
              </a:rPr>
              <a:t>practising</a:t>
            </a:r>
            <a:r>
              <a:rPr lang="en-US" sz="1600" kern="1200" dirty="0" smtClean="0">
                <a:solidFill>
                  <a:schemeClr val="tx1"/>
                </a:solidFill>
                <a:effectLst/>
                <a:latin typeface="+mn-lt"/>
                <a:ea typeface="+mn-ea"/>
                <a:cs typeface="+mn-cs"/>
              </a:rPr>
              <a:t> independent Contextual Studies research.</a:t>
            </a:r>
            <a:r>
              <a:rPr lang="en-US" sz="1600" kern="1200" baseline="0" dirty="0" smtClean="0">
                <a:solidFill>
                  <a:schemeClr val="tx1"/>
                </a:solidFill>
                <a:effectLst/>
                <a:latin typeface="+mn-lt"/>
                <a:ea typeface="+mn-ea"/>
                <a:cs typeface="+mn-cs"/>
              </a:rPr>
              <a:t> </a:t>
            </a:r>
          </a:p>
          <a:p>
            <a:r>
              <a:rPr lang="en-US" sz="1600" kern="1200" baseline="0" dirty="0" smtClean="0">
                <a:solidFill>
                  <a:schemeClr val="tx1"/>
                </a:solidFill>
                <a:effectLst/>
                <a:latin typeface="+mn-lt"/>
                <a:ea typeface="+mn-ea"/>
                <a:cs typeface="+mn-cs"/>
              </a:rPr>
              <a:t>This project took the form of a peer learning research skills workshop aimed to motivate students towards participating in a community of essay practice. </a:t>
            </a:r>
            <a:endParaRPr lang="en-US" sz="1600" dirty="0"/>
          </a:p>
        </p:txBody>
      </p:sp>
      <p:sp>
        <p:nvSpPr>
          <p:cNvPr id="4" name="Slide Number Placeholder 3"/>
          <p:cNvSpPr>
            <a:spLocks noGrp="1"/>
          </p:cNvSpPr>
          <p:nvPr>
            <p:ph type="sldNum" sz="quarter" idx="10"/>
          </p:nvPr>
        </p:nvSpPr>
        <p:spPr/>
        <p:txBody>
          <a:bodyPr/>
          <a:lstStyle/>
          <a:p>
            <a:fld id="{85B2006E-A565-0E48-A1F4-BA404B424444}" type="slidenum">
              <a:rPr lang="en-US" smtClean="0"/>
              <a:t>1</a:t>
            </a:fld>
            <a:endParaRPr lang="en-US"/>
          </a:p>
        </p:txBody>
      </p:sp>
    </p:spTree>
    <p:extLst>
      <p:ext uri="{BB962C8B-B14F-4D97-AF65-F5344CB8AC3E}">
        <p14:creationId xmlns:p14="http://schemas.microsoft.com/office/powerpoint/2010/main" val="730820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also </a:t>
            </a:r>
            <a:r>
              <a:rPr lang="en-US" dirty="0" err="1" smtClean="0"/>
              <a:t>fedback</a:t>
            </a:r>
            <a:r>
              <a:rPr lang="en-US" dirty="0" smtClean="0"/>
              <a:t> that</a:t>
            </a:r>
            <a:r>
              <a:rPr lang="en-US" baseline="0" dirty="0" smtClean="0"/>
              <a:t> the workshop exercise was useful in considering the ideas within their own practice more, and taking a more personally invested approach to research. They especially enjoyed Contextual Studies being taught in a creative way, in direct relation to their own practices.</a:t>
            </a:r>
            <a:endParaRPr lang="en-US" dirty="0"/>
          </a:p>
        </p:txBody>
      </p:sp>
      <p:sp>
        <p:nvSpPr>
          <p:cNvPr id="4" name="Slide Number Placeholder 3"/>
          <p:cNvSpPr>
            <a:spLocks noGrp="1"/>
          </p:cNvSpPr>
          <p:nvPr>
            <p:ph type="sldNum" sz="quarter" idx="10"/>
          </p:nvPr>
        </p:nvSpPr>
        <p:spPr/>
        <p:txBody>
          <a:bodyPr/>
          <a:lstStyle/>
          <a:p>
            <a:fld id="{85B2006E-A565-0E48-A1F4-BA404B424444}" type="slidenum">
              <a:rPr lang="en-US" smtClean="0"/>
              <a:t>10</a:t>
            </a:fld>
            <a:endParaRPr lang="en-US"/>
          </a:p>
        </p:txBody>
      </p:sp>
    </p:spTree>
    <p:extLst>
      <p:ext uri="{BB962C8B-B14F-4D97-AF65-F5344CB8AC3E}">
        <p14:creationId xmlns:p14="http://schemas.microsoft.com/office/powerpoint/2010/main" val="179156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Stduents</a:t>
            </a:r>
            <a:r>
              <a:rPr lang="en-US" dirty="0" smtClean="0"/>
              <a:t> feedback on the workshop </a:t>
            </a:r>
            <a:r>
              <a:rPr lang="en-US" baseline="0" dirty="0" smtClean="0"/>
              <a:t>was mixed, with some students feeling that peer discussion helped them become more confident and have clearer thinking in relation to their essay research, while others felt they’d given valuable suggestions to their peers, but received little ‘quality’ feedback in return. One student insightfully said: The problem is we all know the same stuff.</a:t>
            </a:r>
            <a:endParaRPr lang="en-US" dirty="0"/>
          </a:p>
        </p:txBody>
      </p:sp>
      <p:sp>
        <p:nvSpPr>
          <p:cNvPr id="4" name="Slide Number Placeholder 3"/>
          <p:cNvSpPr>
            <a:spLocks noGrp="1"/>
          </p:cNvSpPr>
          <p:nvPr>
            <p:ph type="sldNum" sz="quarter" idx="10"/>
          </p:nvPr>
        </p:nvSpPr>
        <p:spPr/>
        <p:txBody>
          <a:bodyPr/>
          <a:lstStyle/>
          <a:p>
            <a:fld id="{85B2006E-A565-0E48-A1F4-BA404B424444}" type="slidenum">
              <a:rPr lang="en-US" smtClean="0"/>
              <a:t>11</a:t>
            </a:fld>
            <a:endParaRPr lang="en-US"/>
          </a:p>
        </p:txBody>
      </p:sp>
    </p:spTree>
    <p:extLst>
      <p:ext uri="{BB962C8B-B14F-4D97-AF65-F5344CB8AC3E}">
        <p14:creationId xmlns:p14="http://schemas.microsoft.com/office/powerpoint/2010/main" val="202406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highlighted the importance of considering the</a:t>
            </a:r>
            <a:r>
              <a:rPr lang="en-US" baseline="0" dirty="0" smtClean="0"/>
              <a:t> dynamics of</a:t>
            </a:r>
            <a:r>
              <a:rPr lang="en-US" dirty="0" smtClean="0"/>
              <a:t> community of practice.</a:t>
            </a:r>
            <a:r>
              <a:rPr lang="en-US" baseline="0" dirty="0" smtClean="0"/>
              <a:t> </a:t>
            </a:r>
            <a:r>
              <a:rPr lang="en-US" dirty="0" smtClean="0"/>
              <a:t>As a perceived expert, students find me intimidating. As peers, students don’t value each other’s authority. The note taker however was a Year 3 student who has just completed her Dissertation – she has a higher level of knowledge and because she is closer to my student’s age and status, was seen as “more credible model”. This makes a strong case for more cross year group interaction with in the curriculum.</a:t>
            </a:r>
          </a:p>
          <a:p>
            <a:pPr algn="ctr"/>
            <a:endParaRPr lang="en-US" dirty="0"/>
          </a:p>
        </p:txBody>
      </p:sp>
      <p:sp>
        <p:nvSpPr>
          <p:cNvPr id="4" name="Slide Number Placeholder 3"/>
          <p:cNvSpPr>
            <a:spLocks noGrp="1"/>
          </p:cNvSpPr>
          <p:nvPr>
            <p:ph type="sldNum" sz="quarter" idx="10"/>
          </p:nvPr>
        </p:nvSpPr>
        <p:spPr/>
        <p:txBody>
          <a:bodyPr/>
          <a:lstStyle/>
          <a:p>
            <a:fld id="{85B2006E-A565-0E48-A1F4-BA404B424444}" type="slidenum">
              <a:rPr lang="en-US" smtClean="0"/>
              <a:t>12</a:t>
            </a:fld>
            <a:endParaRPr lang="en-US"/>
          </a:p>
        </p:txBody>
      </p:sp>
    </p:spTree>
    <p:extLst>
      <p:ext uri="{BB962C8B-B14F-4D97-AF65-F5344CB8AC3E}">
        <p14:creationId xmlns:p14="http://schemas.microsoft.com/office/powerpoint/2010/main" val="3385420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Perhaps the most important outcome of this workshop is in how peer learning can be used to situate contextual studies research in the students’ own domain. Through peer discussion, students were empowered to consider the validity and importance of their own academic participation.</a:t>
            </a:r>
            <a:endParaRPr lang="en-US" dirty="0"/>
          </a:p>
        </p:txBody>
      </p:sp>
      <p:sp>
        <p:nvSpPr>
          <p:cNvPr id="4" name="Slide Number Placeholder 3"/>
          <p:cNvSpPr>
            <a:spLocks noGrp="1"/>
          </p:cNvSpPr>
          <p:nvPr>
            <p:ph type="sldNum" sz="quarter" idx="10"/>
          </p:nvPr>
        </p:nvSpPr>
        <p:spPr/>
        <p:txBody>
          <a:bodyPr/>
          <a:lstStyle/>
          <a:p>
            <a:fld id="{85B2006E-A565-0E48-A1F4-BA404B424444}" type="slidenum">
              <a:rPr lang="en-US" smtClean="0"/>
              <a:t>13</a:t>
            </a:fld>
            <a:endParaRPr lang="en-US"/>
          </a:p>
        </p:txBody>
      </p:sp>
    </p:spTree>
    <p:extLst>
      <p:ext uri="{BB962C8B-B14F-4D97-AF65-F5344CB8AC3E}">
        <p14:creationId xmlns:p14="http://schemas.microsoft.com/office/powerpoint/2010/main" val="523979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key issues with Contextual Studies learning is logistics</a:t>
            </a:r>
            <a:r>
              <a:rPr lang="en-US" baseline="0" dirty="0" smtClean="0"/>
              <a:t> – Contextual Studies is delivered in set classes held in lecture theatres, far away from student’s studios and practical work.</a:t>
            </a:r>
            <a:endParaRPr lang="en-US" dirty="0"/>
          </a:p>
        </p:txBody>
      </p:sp>
      <p:sp>
        <p:nvSpPr>
          <p:cNvPr id="4" name="Slide Number Placeholder 3"/>
          <p:cNvSpPr>
            <a:spLocks noGrp="1"/>
          </p:cNvSpPr>
          <p:nvPr>
            <p:ph type="sldNum" sz="quarter" idx="10"/>
          </p:nvPr>
        </p:nvSpPr>
        <p:spPr/>
        <p:txBody>
          <a:bodyPr/>
          <a:lstStyle/>
          <a:p>
            <a:fld id="{85B2006E-A565-0E48-A1F4-BA404B424444}" type="slidenum">
              <a:rPr lang="en-US" smtClean="0"/>
              <a:t>2</a:t>
            </a:fld>
            <a:endParaRPr lang="en-US"/>
          </a:p>
        </p:txBody>
      </p:sp>
    </p:spTree>
    <p:extLst>
      <p:ext uri="{BB962C8B-B14F-4D97-AF65-F5344CB8AC3E}">
        <p14:creationId xmlns:p14="http://schemas.microsoft.com/office/powerpoint/2010/main" val="388223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Student’s own artworks are unique </a:t>
            </a:r>
            <a:r>
              <a:rPr lang="en-US" sz="1200" kern="1200" dirty="0" smtClean="0">
                <a:solidFill>
                  <a:schemeClr val="tx1"/>
                </a:solidFill>
                <a:effectLst/>
                <a:latin typeface="+mn-lt"/>
                <a:ea typeface="+mn-ea"/>
                <a:cs typeface="+mn-cs"/>
              </a:rPr>
              <a:t>don’t fit neatly into themed lecture  topics.</a:t>
            </a:r>
            <a:r>
              <a:rPr lang="en-US" sz="1200" kern="1200" baseline="0" dirty="0" smtClean="0">
                <a:solidFill>
                  <a:schemeClr val="tx1"/>
                </a:solidFill>
                <a:effectLst/>
                <a:latin typeface="+mn-lt"/>
                <a:ea typeface="+mn-ea"/>
                <a:cs typeface="+mn-cs"/>
              </a:rPr>
              <a:t> Consequently they</a:t>
            </a:r>
            <a:r>
              <a:rPr lang="en-US" sz="1200" kern="1200" dirty="0" smtClean="0">
                <a:solidFill>
                  <a:schemeClr val="tx1"/>
                </a:solidFill>
                <a:effectLst/>
                <a:latin typeface="+mn-lt"/>
                <a:ea typeface="+mn-ea"/>
                <a:cs typeface="+mn-cs"/>
              </a:rPr>
              <a:t> often struggle to identify and pursue their own research interests in a personally specific and meaningful way</a:t>
            </a:r>
            <a:r>
              <a:rPr lang="en-GB"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85B2006E-A565-0E48-A1F4-BA404B424444}" type="slidenum">
              <a:rPr lang="en-US" smtClean="0"/>
              <a:t>3</a:t>
            </a:fld>
            <a:endParaRPr lang="en-US"/>
          </a:p>
        </p:txBody>
      </p:sp>
    </p:spTree>
    <p:extLst>
      <p:ext uri="{BB962C8B-B14F-4D97-AF65-F5344CB8AC3E}">
        <p14:creationId xmlns:p14="http://schemas.microsoft.com/office/powerpoint/2010/main" val="109218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Studios are a communal environment where students regularly engage with peer learning – whereas Contextual Studies essays are seen as a solitary activity. </a:t>
            </a:r>
            <a:endParaRPr lang="en-US" dirty="0"/>
          </a:p>
        </p:txBody>
      </p:sp>
      <p:sp>
        <p:nvSpPr>
          <p:cNvPr id="4" name="Slide Number Placeholder 3"/>
          <p:cNvSpPr>
            <a:spLocks noGrp="1"/>
          </p:cNvSpPr>
          <p:nvPr>
            <p:ph type="sldNum" sz="quarter" idx="10"/>
          </p:nvPr>
        </p:nvSpPr>
        <p:spPr/>
        <p:txBody>
          <a:bodyPr/>
          <a:lstStyle/>
          <a:p>
            <a:fld id="{85B2006E-A565-0E48-A1F4-BA404B424444}" type="slidenum">
              <a:rPr lang="en-US" smtClean="0"/>
              <a:t>4</a:t>
            </a:fld>
            <a:endParaRPr lang="en-US"/>
          </a:p>
        </p:txBody>
      </p:sp>
    </p:spTree>
    <p:extLst>
      <p:ext uri="{BB962C8B-B14F-4D97-AF65-F5344CB8AC3E}">
        <p14:creationId xmlns:p14="http://schemas.microsoft.com/office/powerpoint/2010/main" val="2791634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Fine</a:t>
            </a:r>
            <a:r>
              <a:rPr lang="en-US" sz="1200" kern="1200" baseline="0" dirty="0" smtClean="0">
                <a:solidFill>
                  <a:schemeClr val="tx1"/>
                </a:solidFill>
                <a:effectLst/>
                <a:latin typeface="+mn-lt"/>
                <a:ea typeface="+mn-ea"/>
                <a:cs typeface="+mn-cs"/>
              </a:rPr>
              <a:t> Art s</a:t>
            </a:r>
            <a:r>
              <a:rPr lang="en-US" sz="1200" kern="1200" dirty="0" smtClean="0">
                <a:solidFill>
                  <a:schemeClr val="tx1"/>
                </a:solidFill>
                <a:effectLst/>
                <a:latin typeface="+mn-lt"/>
                <a:ea typeface="+mn-ea"/>
                <a:cs typeface="+mn-cs"/>
              </a:rPr>
              <a:t>t</a:t>
            </a:r>
            <a:r>
              <a:rPr lang="en-US" sz="1600" kern="1200" dirty="0" smtClean="0">
                <a:solidFill>
                  <a:schemeClr val="tx1"/>
                </a:solidFill>
                <a:effectLst/>
                <a:latin typeface="+mn-lt"/>
                <a:ea typeface="+mn-ea"/>
                <a:cs typeface="+mn-cs"/>
              </a:rPr>
              <a:t>udents are relatively confident in approaching independent study in their studio work, however, often feel disconnected from </a:t>
            </a:r>
            <a:r>
              <a:rPr lang="en-US" sz="1600" kern="1200" dirty="0" err="1" smtClean="0">
                <a:solidFill>
                  <a:schemeClr val="tx1"/>
                </a:solidFill>
                <a:effectLst/>
                <a:latin typeface="+mn-lt"/>
                <a:ea typeface="+mn-ea"/>
                <a:cs typeface="+mn-cs"/>
              </a:rPr>
              <a:t>practising</a:t>
            </a:r>
            <a:r>
              <a:rPr lang="en-US" sz="1600" kern="1200" dirty="0" smtClean="0">
                <a:solidFill>
                  <a:schemeClr val="tx1"/>
                </a:solidFill>
                <a:effectLst/>
                <a:latin typeface="+mn-lt"/>
                <a:ea typeface="+mn-ea"/>
                <a:cs typeface="+mn-cs"/>
              </a:rPr>
              <a:t> independent Contextual Studies research.</a:t>
            </a:r>
            <a:r>
              <a:rPr lang="en-US" sz="1600" kern="1200" baseline="0" dirty="0" smtClean="0">
                <a:solidFill>
                  <a:schemeClr val="tx1"/>
                </a:solidFill>
                <a:effectLst/>
                <a:latin typeface="+mn-lt"/>
                <a:ea typeface="+mn-ea"/>
                <a:cs typeface="+mn-cs"/>
              </a:rPr>
              <a:t> </a:t>
            </a:r>
          </a:p>
          <a:p>
            <a:r>
              <a:rPr lang="en-US" sz="1600" kern="1200" baseline="0" dirty="0" smtClean="0">
                <a:solidFill>
                  <a:schemeClr val="tx1"/>
                </a:solidFill>
                <a:effectLst/>
                <a:latin typeface="+mn-lt"/>
                <a:ea typeface="+mn-ea"/>
                <a:cs typeface="+mn-cs"/>
              </a:rPr>
              <a:t>This project took the form of a peer learning research skills workshop aimed to motivate students towards participating in a community of essay practice. </a:t>
            </a:r>
            <a:endParaRPr lang="en-US" sz="1600" dirty="0"/>
          </a:p>
        </p:txBody>
      </p:sp>
      <p:sp>
        <p:nvSpPr>
          <p:cNvPr id="4" name="Slide Number Placeholder 3"/>
          <p:cNvSpPr>
            <a:spLocks noGrp="1"/>
          </p:cNvSpPr>
          <p:nvPr>
            <p:ph type="sldNum" sz="quarter" idx="10"/>
          </p:nvPr>
        </p:nvSpPr>
        <p:spPr/>
        <p:txBody>
          <a:bodyPr/>
          <a:lstStyle/>
          <a:p>
            <a:fld id="{85B2006E-A565-0E48-A1F4-BA404B424444}" type="slidenum">
              <a:rPr lang="en-US" smtClean="0"/>
              <a:t>5</a:t>
            </a:fld>
            <a:endParaRPr lang="en-US"/>
          </a:p>
        </p:txBody>
      </p:sp>
    </p:spTree>
    <p:extLst>
      <p:ext uri="{BB962C8B-B14F-4D97-AF65-F5344CB8AC3E}">
        <p14:creationId xmlns:p14="http://schemas.microsoft.com/office/powerpoint/2010/main" val="73082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doing the workshop, I aske</a:t>
            </a:r>
            <a:r>
              <a:rPr lang="en-US" baseline="0" dirty="0" smtClean="0"/>
              <a:t>d students about their attitudes and </a:t>
            </a:r>
            <a:r>
              <a:rPr lang="en-US" baseline="0" dirty="0" err="1" smtClean="0"/>
              <a:t>behaviours</a:t>
            </a:r>
            <a:r>
              <a:rPr lang="en-US" baseline="0" dirty="0" smtClean="0"/>
              <a:t> towards essay research</a:t>
            </a:r>
            <a:r>
              <a:rPr lang="en-GB" baseline="0" dirty="0" smtClean="0"/>
              <a:t>, and students advised that</a:t>
            </a:r>
            <a:r>
              <a:rPr lang="en-GB" sz="1200" kern="1200" baseline="0" dirty="0" smtClean="0">
                <a:solidFill>
                  <a:schemeClr val="tx1"/>
                </a:solidFill>
                <a:effectLst/>
                <a:latin typeface="+mn-lt"/>
                <a:ea typeface="+mn-ea"/>
                <a:cs typeface="+mn-cs"/>
              </a:rPr>
              <a:t> the</a:t>
            </a:r>
            <a:r>
              <a:rPr lang="en-GB" sz="1200" kern="1200" dirty="0" smtClean="0">
                <a:solidFill>
                  <a:schemeClr val="tx1"/>
                </a:solidFill>
                <a:effectLst/>
                <a:latin typeface="+mn-lt"/>
                <a:ea typeface="+mn-ea"/>
                <a:cs typeface="+mn-cs"/>
              </a:rPr>
              <a:t> workshop should place emphasis on identifying relevant research areas, theory application, and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developing essay topics that relate more directly to their  practices and interests.</a:t>
            </a:r>
            <a:endParaRPr lang="en-US" dirty="0"/>
          </a:p>
        </p:txBody>
      </p:sp>
      <p:sp>
        <p:nvSpPr>
          <p:cNvPr id="4" name="Slide Number Placeholder 3"/>
          <p:cNvSpPr>
            <a:spLocks noGrp="1"/>
          </p:cNvSpPr>
          <p:nvPr>
            <p:ph type="sldNum" sz="quarter" idx="10"/>
          </p:nvPr>
        </p:nvSpPr>
        <p:spPr/>
        <p:txBody>
          <a:bodyPr/>
          <a:lstStyle/>
          <a:p>
            <a:fld id="{85B2006E-A565-0E48-A1F4-BA404B424444}" type="slidenum">
              <a:rPr lang="en-US" smtClean="0"/>
              <a:t>6</a:t>
            </a:fld>
            <a:endParaRPr lang="en-US"/>
          </a:p>
        </p:txBody>
      </p:sp>
    </p:spTree>
    <p:extLst>
      <p:ext uri="{BB962C8B-B14F-4D97-AF65-F5344CB8AC3E}">
        <p14:creationId xmlns:p14="http://schemas.microsoft.com/office/powerpoint/2010/main" val="495518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Fine</a:t>
            </a:r>
            <a:r>
              <a:rPr lang="en-US" sz="1200" kern="1200" baseline="0" dirty="0" smtClean="0">
                <a:solidFill>
                  <a:schemeClr val="tx1"/>
                </a:solidFill>
                <a:effectLst/>
                <a:latin typeface="+mn-lt"/>
                <a:ea typeface="+mn-ea"/>
                <a:cs typeface="+mn-cs"/>
              </a:rPr>
              <a:t> Art s</a:t>
            </a:r>
            <a:r>
              <a:rPr lang="en-US" sz="1200" kern="1200" dirty="0" smtClean="0">
                <a:solidFill>
                  <a:schemeClr val="tx1"/>
                </a:solidFill>
                <a:effectLst/>
                <a:latin typeface="+mn-lt"/>
                <a:ea typeface="+mn-ea"/>
                <a:cs typeface="+mn-cs"/>
              </a:rPr>
              <a:t>t</a:t>
            </a:r>
            <a:r>
              <a:rPr lang="en-US" sz="1600" kern="1200" dirty="0" smtClean="0">
                <a:solidFill>
                  <a:schemeClr val="tx1"/>
                </a:solidFill>
                <a:effectLst/>
                <a:latin typeface="+mn-lt"/>
                <a:ea typeface="+mn-ea"/>
                <a:cs typeface="+mn-cs"/>
              </a:rPr>
              <a:t>udents are relatively confident in approaching independent study in their studio work, however, often feel disconnected from </a:t>
            </a:r>
            <a:r>
              <a:rPr lang="en-US" sz="1600" kern="1200" dirty="0" err="1" smtClean="0">
                <a:solidFill>
                  <a:schemeClr val="tx1"/>
                </a:solidFill>
                <a:effectLst/>
                <a:latin typeface="+mn-lt"/>
                <a:ea typeface="+mn-ea"/>
                <a:cs typeface="+mn-cs"/>
              </a:rPr>
              <a:t>practising</a:t>
            </a:r>
            <a:r>
              <a:rPr lang="en-US" sz="1600" kern="1200" dirty="0" smtClean="0">
                <a:solidFill>
                  <a:schemeClr val="tx1"/>
                </a:solidFill>
                <a:effectLst/>
                <a:latin typeface="+mn-lt"/>
                <a:ea typeface="+mn-ea"/>
                <a:cs typeface="+mn-cs"/>
              </a:rPr>
              <a:t> independent Contextual Studies research.</a:t>
            </a:r>
            <a:r>
              <a:rPr lang="en-US" sz="1600" kern="1200" baseline="0" dirty="0" smtClean="0">
                <a:solidFill>
                  <a:schemeClr val="tx1"/>
                </a:solidFill>
                <a:effectLst/>
                <a:latin typeface="+mn-lt"/>
                <a:ea typeface="+mn-ea"/>
                <a:cs typeface="+mn-cs"/>
              </a:rPr>
              <a:t> </a:t>
            </a:r>
          </a:p>
          <a:p>
            <a:r>
              <a:rPr lang="en-US" sz="1600" kern="1200" baseline="0" dirty="0" smtClean="0">
                <a:solidFill>
                  <a:schemeClr val="tx1"/>
                </a:solidFill>
                <a:effectLst/>
                <a:latin typeface="+mn-lt"/>
                <a:ea typeface="+mn-ea"/>
                <a:cs typeface="+mn-cs"/>
              </a:rPr>
              <a:t>This project took the form of a peer learning research skills workshop aimed to motivate students towards participating in a community of essay practice. </a:t>
            </a:r>
            <a:endParaRPr lang="en-US" sz="1600" dirty="0"/>
          </a:p>
        </p:txBody>
      </p:sp>
      <p:sp>
        <p:nvSpPr>
          <p:cNvPr id="4" name="Slide Number Placeholder 3"/>
          <p:cNvSpPr>
            <a:spLocks noGrp="1"/>
          </p:cNvSpPr>
          <p:nvPr>
            <p:ph type="sldNum" sz="quarter" idx="10"/>
          </p:nvPr>
        </p:nvSpPr>
        <p:spPr/>
        <p:txBody>
          <a:bodyPr/>
          <a:lstStyle/>
          <a:p>
            <a:fld id="{85B2006E-A565-0E48-A1F4-BA404B424444}" type="slidenum">
              <a:rPr lang="en-US" smtClean="0"/>
              <a:t>7</a:t>
            </a:fld>
            <a:endParaRPr lang="en-US"/>
          </a:p>
        </p:txBody>
      </p:sp>
    </p:spTree>
    <p:extLst>
      <p:ext uri="{BB962C8B-B14F-4D97-AF65-F5344CB8AC3E}">
        <p14:creationId xmlns:p14="http://schemas.microsoft.com/office/powerpoint/2010/main" val="73082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workshop was held in the students studios, where their artworks were viewed by the group. Instead of discussing making concerns, students gave each other suggestions for how their works might be </a:t>
            </a:r>
            <a:r>
              <a:rPr lang="en-US" baseline="0" dirty="0" err="1" smtClean="0"/>
              <a:t>interpretted</a:t>
            </a:r>
            <a:r>
              <a:rPr lang="en-US" baseline="0" dirty="0" smtClean="0"/>
              <a:t> more broadly, and various avenues of research that might be pursued.</a:t>
            </a:r>
          </a:p>
          <a:p>
            <a:endParaRPr lang="en-US" baseline="0" dirty="0" smtClean="0"/>
          </a:p>
          <a:p>
            <a:r>
              <a:rPr lang="en-US" baseline="0" dirty="0" smtClean="0"/>
              <a:t>I asked a Year 3 student to act as a note taker – and she eagerly began to participate in the discussion. This was unanticipated – but a very positive contribution.</a:t>
            </a:r>
            <a:endParaRPr lang="en-US" dirty="0"/>
          </a:p>
        </p:txBody>
      </p:sp>
      <p:sp>
        <p:nvSpPr>
          <p:cNvPr id="4" name="Slide Number Placeholder 3"/>
          <p:cNvSpPr>
            <a:spLocks noGrp="1"/>
          </p:cNvSpPr>
          <p:nvPr>
            <p:ph type="sldNum" sz="quarter" idx="10"/>
          </p:nvPr>
        </p:nvSpPr>
        <p:spPr/>
        <p:txBody>
          <a:bodyPr/>
          <a:lstStyle/>
          <a:p>
            <a:fld id="{85B2006E-A565-0E48-A1F4-BA404B424444}" type="slidenum">
              <a:rPr lang="en-US" smtClean="0"/>
              <a:t>8</a:t>
            </a:fld>
            <a:endParaRPr lang="en-US"/>
          </a:p>
        </p:txBody>
      </p:sp>
    </p:spTree>
    <p:extLst>
      <p:ext uri="{BB962C8B-B14F-4D97-AF65-F5344CB8AC3E}">
        <p14:creationId xmlns:p14="http://schemas.microsoft.com/office/powerpoint/2010/main" val="195010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Fine</a:t>
            </a:r>
            <a:r>
              <a:rPr lang="en-US" sz="1200" kern="1200" baseline="0" dirty="0" smtClean="0">
                <a:solidFill>
                  <a:schemeClr val="tx1"/>
                </a:solidFill>
                <a:effectLst/>
                <a:latin typeface="+mn-lt"/>
                <a:ea typeface="+mn-ea"/>
                <a:cs typeface="+mn-cs"/>
              </a:rPr>
              <a:t> Art s</a:t>
            </a:r>
            <a:r>
              <a:rPr lang="en-US" sz="1200" kern="1200" dirty="0" smtClean="0">
                <a:solidFill>
                  <a:schemeClr val="tx1"/>
                </a:solidFill>
                <a:effectLst/>
                <a:latin typeface="+mn-lt"/>
                <a:ea typeface="+mn-ea"/>
                <a:cs typeface="+mn-cs"/>
              </a:rPr>
              <a:t>t</a:t>
            </a:r>
            <a:r>
              <a:rPr lang="en-US" sz="1600" kern="1200" dirty="0" smtClean="0">
                <a:solidFill>
                  <a:schemeClr val="tx1"/>
                </a:solidFill>
                <a:effectLst/>
                <a:latin typeface="+mn-lt"/>
                <a:ea typeface="+mn-ea"/>
                <a:cs typeface="+mn-cs"/>
              </a:rPr>
              <a:t>udents are relatively confident in approaching independent study in their studio work, however, often feel disconnected from </a:t>
            </a:r>
            <a:r>
              <a:rPr lang="en-US" sz="1600" kern="1200" dirty="0" err="1" smtClean="0">
                <a:solidFill>
                  <a:schemeClr val="tx1"/>
                </a:solidFill>
                <a:effectLst/>
                <a:latin typeface="+mn-lt"/>
                <a:ea typeface="+mn-ea"/>
                <a:cs typeface="+mn-cs"/>
              </a:rPr>
              <a:t>practising</a:t>
            </a:r>
            <a:r>
              <a:rPr lang="en-US" sz="1600" kern="1200" dirty="0" smtClean="0">
                <a:solidFill>
                  <a:schemeClr val="tx1"/>
                </a:solidFill>
                <a:effectLst/>
                <a:latin typeface="+mn-lt"/>
                <a:ea typeface="+mn-ea"/>
                <a:cs typeface="+mn-cs"/>
              </a:rPr>
              <a:t> independent Contextual Studies research.</a:t>
            </a:r>
            <a:r>
              <a:rPr lang="en-US" sz="1600" kern="1200" baseline="0" dirty="0" smtClean="0">
                <a:solidFill>
                  <a:schemeClr val="tx1"/>
                </a:solidFill>
                <a:effectLst/>
                <a:latin typeface="+mn-lt"/>
                <a:ea typeface="+mn-ea"/>
                <a:cs typeface="+mn-cs"/>
              </a:rPr>
              <a:t> </a:t>
            </a:r>
          </a:p>
          <a:p>
            <a:r>
              <a:rPr lang="en-US" sz="1600" kern="1200" baseline="0" dirty="0" smtClean="0">
                <a:solidFill>
                  <a:schemeClr val="tx1"/>
                </a:solidFill>
                <a:effectLst/>
                <a:latin typeface="+mn-lt"/>
                <a:ea typeface="+mn-ea"/>
                <a:cs typeface="+mn-cs"/>
              </a:rPr>
              <a:t>This project took the form of a peer learning research skills workshop aimed to motivate students towards participating in a community of essay practice. </a:t>
            </a:r>
            <a:endParaRPr lang="en-US" sz="1600" dirty="0"/>
          </a:p>
        </p:txBody>
      </p:sp>
      <p:sp>
        <p:nvSpPr>
          <p:cNvPr id="4" name="Slide Number Placeholder 3"/>
          <p:cNvSpPr>
            <a:spLocks noGrp="1"/>
          </p:cNvSpPr>
          <p:nvPr>
            <p:ph type="sldNum" sz="quarter" idx="10"/>
          </p:nvPr>
        </p:nvSpPr>
        <p:spPr/>
        <p:txBody>
          <a:bodyPr/>
          <a:lstStyle/>
          <a:p>
            <a:fld id="{85B2006E-A565-0E48-A1F4-BA404B424444}" type="slidenum">
              <a:rPr lang="en-US" smtClean="0"/>
              <a:t>9</a:t>
            </a:fld>
            <a:endParaRPr lang="en-US"/>
          </a:p>
        </p:txBody>
      </p:sp>
    </p:spTree>
    <p:extLst>
      <p:ext uri="{BB962C8B-B14F-4D97-AF65-F5344CB8AC3E}">
        <p14:creationId xmlns:p14="http://schemas.microsoft.com/office/powerpoint/2010/main" val="73082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CE1D04A-EAFA-0D49-A14A-0805B77D05B2}" type="datetimeFigureOut">
              <a:rPr lang="en-US" smtClean="0"/>
              <a:t>19/05/2016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2F213-A5F2-5346-AA3B-2C3CB32A5999}" type="slidenum">
              <a:rPr lang="en-US" smtClean="0"/>
              <a:t>‹#›</a:t>
            </a:fld>
            <a:endParaRPr lang="en-US"/>
          </a:p>
        </p:txBody>
      </p:sp>
    </p:spTree>
    <p:extLst>
      <p:ext uri="{BB962C8B-B14F-4D97-AF65-F5344CB8AC3E}">
        <p14:creationId xmlns:p14="http://schemas.microsoft.com/office/powerpoint/2010/main" val="1776758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E1D04A-EAFA-0D49-A14A-0805B77D05B2}" type="datetimeFigureOut">
              <a:rPr lang="en-US" smtClean="0"/>
              <a:t>19/05/2016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2F213-A5F2-5346-AA3B-2C3CB32A5999}" type="slidenum">
              <a:rPr lang="en-US" smtClean="0"/>
              <a:t>‹#›</a:t>
            </a:fld>
            <a:endParaRPr lang="en-US"/>
          </a:p>
        </p:txBody>
      </p:sp>
    </p:spTree>
    <p:extLst>
      <p:ext uri="{BB962C8B-B14F-4D97-AF65-F5344CB8AC3E}">
        <p14:creationId xmlns:p14="http://schemas.microsoft.com/office/powerpoint/2010/main" val="354378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E1D04A-EAFA-0D49-A14A-0805B77D05B2}" type="datetimeFigureOut">
              <a:rPr lang="en-US" smtClean="0"/>
              <a:t>19/05/2016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2F213-A5F2-5346-AA3B-2C3CB32A5999}" type="slidenum">
              <a:rPr lang="en-US" smtClean="0"/>
              <a:t>‹#›</a:t>
            </a:fld>
            <a:endParaRPr lang="en-US"/>
          </a:p>
        </p:txBody>
      </p:sp>
    </p:spTree>
    <p:extLst>
      <p:ext uri="{BB962C8B-B14F-4D97-AF65-F5344CB8AC3E}">
        <p14:creationId xmlns:p14="http://schemas.microsoft.com/office/powerpoint/2010/main" val="241510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E1D04A-EAFA-0D49-A14A-0805B77D05B2}" type="datetimeFigureOut">
              <a:rPr lang="en-US" smtClean="0"/>
              <a:t>19/05/2016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2F213-A5F2-5346-AA3B-2C3CB32A5999}" type="slidenum">
              <a:rPr lang="en-US" smtClean="0"/>
              <a:t>‹#›</a:t>
            </a:fld>
            <a:endParaRPr lang="en-US"/>
          </a:p>
        </p:txBody>
      </p:sp>
    </p:spTree>
    <p:extLst>
      <p:ext uri="{BB962C8B-B14F-4D97-AF65-F5344CB8AC3E}">
        <p14:creationId xmlns:p14="http://schemas.microsoft.com/office/powerpoint/2010/main" val="104965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CE1D04A-EAFA-0D49-A14A-0805B77D05B2}" type="datetimeFigureOut">
              <a:rPr lang="en-US" smtClean="0"/>
              <a:t>19/05/2016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2F213-A5F2-5346-AA3B-2C3CB32A5999}" type="slidenum">
              <a:rPr lang="en-US" smtClean="0"/>
              <a:t>‹#›</a:t>
            </a:fld>
            <a:endParaRPr lang="en-US"/>
          </a:p>
        </p:txBody>
      </p:sp>
    </p:spTree>
    <p:extLst>
      <p:ext uri="{BB962C8B-B14F-4D97-AF65-F5344CB8AC3E}">
        <p14:creationId xmlns:p14="http://schemas.microsoft.com/office/powerpoint/2010/main" val="407368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CE1D04A-EAFA-0D49-A14A-0805B77D05B2}" type="datetimeFigureOut">
              <a:rPr lang="en-US" smtClean="0"/>
              <a:t>19/05/2016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2F213-A5F2-5346-AA3B-2C3CB32A5999}" type="slidenum">
              <a:rPr lang="en-US" smtClean="0"/>
              <a:t>‹#›</a:t>
            </a:fld>
            <a:endParaRPr lang="en-US"/>
          </a:p>
        </p:txBody>
      </p:sp>
    </p:spTree>
    <p:extLst>
      <p:ext uri="{BB962C8B-B14F-4D97-AF65-F5344CB8AC3E}">
        <p14:creationId xmlns:p14="http://schemas.microsoft.com/office/powerpoint/2010/main" val="194202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CE1D04A-EAFA-0D49-A14A-0805B77D05B2}" type="datetimeFigureOut">
              <a:rPr lang="en-US" smtClean="0"/>
              <a:t>19/05/2016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82F213-A5F2-5346-AA3B-2C3CB32A5999}" type="slidenum">
              <a:rPr lang="en-US" smtClean="0"/>
              <a:t>‹#›</a:t>
            </a:fld>
            <a:endParaRPr lang="en-US"/>
          </a:p>
        </p:txBody>
      </p:sp>
    </p:spTree>
    <p:extLst>
      <p:ext uri="{BB962C8B-B14F-4D97-AF65-F5344CB8AC3E}">
        <p14:creationId xmlns:p14="http://schemas.microsoft.com/office/powerpoint/2010/main" val="3223531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CE1D04A-EAFA-0D49-A14A-0805B77D05B2}" type="datetimeFigureOut">
              <a:rPr lang="en-US" smtClean="0"/>
              <a:t>19/05/2016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82F213-A5F2-5346-AA3B-2C3CB32A5999}" type="slidenum">
              <a:rPr lang="en-US" smtClean="0"/>
              <a:t>‹#›</a:t>
            </a:fld>
            <a:endParaRPr lang="en-US"/>
          </a:p>
        </p:txBody>
      </p:sp>
    </p:spTree>
    <p:extLst>
      <p:ext uri="{BB962C8B-B14F-4D97-AF65-F5344CB8AC3E}">
        <p14:creationId xmlns:p14="http://schemas.microsoft.com/office/powerpoint/2010/main" val="991370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1D04A-EAFA-0D49-A14A-0805B77D05B2}" type="datetimeFigureOut">
              <a:rPr lang="en-US" smtClean="0"/>
              <a:t>19/05/2016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82F213-A5F2-5346-AA3B-2C3CB32A5999}" type="slidenum">
              <a:rPr lang="en-US" smtClean="0"/>
              <a:t>‹#›</a:t>
            </a:fld>
            <a:endParaRPr lang="en-US"/>
          </a:p>
        </p:txBody>
      </p:sp>
    </p:spTree>
    <p:extLst>
      <p:ext uri="{BB962C8B-B14F-4D97-AF65-F5344CB8AC3E}">
        <p14:creationId xmlns:p14="http://schemas.microsoft.com/office/powerpoint/2010/main" val="164402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E1D04A-EAFA-0D49-A14A-0805B77D05B2}" type="datetimeFigureOut">
              <a:rPr lang="en-US" smtClean="0"/>
              <a:t>19/05/2016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2F213-A5F2-5346-AA3B-2C3CB32A5999}" type="slidenum">
              <a:rPr lang="en-US" smtClean="0"/>
              <a:t>‹#›</a:t>
            </a:fld>
            <a:endParaRPr lang="en-US"/>
          </a:p>
        </p:txBody>
      </p:sp>
    </p:spTree>
    <p:extLst>
      <p:ext uri="{BB962C8B-B14F-4D97-AF65-F5344CB8AC3E}">
        <p14:creationId xmlns:p14="http://schemas.microsoft.com/office/powerpoint/2010/main" val="280073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E1D04A-EAFA-0D49-A14A-0805B77D05B2}" type="datetimeFigureOut">
              <a:rPr lang="en-US" smtClean="0"/>
              <a:t>19/05/2016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2F213-A5F2-5346-AA3B-2C3CB32A5999}" type="slidenum">
              <a:rPr lang="en-US" smtClean="0"/>
              <a:t>‹#›</a:t>
            </a:fld>
            <a:endParaRPr lang="en-US"/>
          </a:p>
        </p:txBody>
      </p:sp>
    </p:spTree>
    <p:extLst>
      <p:ext uri="{BB962C8B-B14F-4D97-AF65-F5344CB8AC3E}">
        <p14:creationId xmlns:p14="http://schemas.microsoft.com/office/powerpoint/2010/main" val="3953905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1D04A-EAFA-0D49-A14A-0805B77D05B2}" type="datetimeFigureOut">
              <a:rPr lang="en-US" smtClean="0"/>
              <a:t>19/05/2016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2F213-A5F2-5346-AA3B-2C3CB32A5999}" type="slidenum">
              <a:rPr lang="en-US" smtClean="0"/>
              <a:t>‹#›</a:t>
            </a:fld>
            <a:endParaRPr lang="en-US"/>
          </a:p>
        </p:txBody>
      </p:sp>
    </p:spTree>
    <p:extLst>
      <p:ext uri="{BB962C8B-B14F-4D97-AF65-F5344CB8AC3E}">
        <p14:creationId xmlns:p14="http://schemas.microsoft.com/office/powerpoint/2010/main" val="3509551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7071896"/>
          </a:xfrm>
          <a:prstGeom prst="rect">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t>How might Fine Art students engage with peer learning to become more confident in their approach to contextual research</a:t>
            </a:r>
            <a:r>
              <a:rPr lang="en-US" sz="4400" b="1" dirty="0" smtClean="0"/>
              <a:t>?</a:t>
            </a:r>
          </a:p>
        </p:txBody>
      </p:sp>
    </p:spTree>
    <p:extLst>
      <p:ext uri="{BB962C8B-B14F-4D97-AF65-F5344CB8AC3E}">
        <p14:creationId xmlns:p14="http://schemas.microsoft.com/office/powerpoint/2010/main" val="753767112"/>
      </p:ext>
    </p:extLst>
  </p:cSld>
  <p:clrMapOvr>
    <a:masterClrMapping/>
  </p:clrMapOvr>
  <mc:AlternateContent xmlns:mc="http://schemas.openxmlformats.org/markup-compatibility/2006" xmlns:p14="http://schemas.microsoft.com/office/powerpoint/2010/main">
    <mc:Choice Requires="p14">
      <p:transition p14:dur="100" advClick="0" advTm="6000">
        <p:cut/>
      </p:transition>
    </mc:Choice>
    <mc:Fallback xmlns="">
      <p:transition xmlns:p14="http://schemas.microsoft.com/office/powerpoint/2010/main" advClick="0" advTm="6000">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10493712" cy="68580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289650"/>
            <a:ext cx="2078057" cy="2568349"/>
          </a:xfrm>
          <a:prstGeom prst="rect">
            <a:avLst/>
          </a:prstGeom>
          <a:ln>
            <a:solidFill>
              <a:schemeClr val="tx1"/>
            </a:solidFill>
          </a:ln>
        </p:spPr>
      </p:pic>
      <p:sp>
        <p:nvSpPr>
          <p:cNvPr id="5" name="Rounded Rectangular Callout 4"/>
          <p:cNvSpPr/>
          <p:nvPr/>
        </p:nvSpPr>
        <p:spPr>
          <a:xfrm>
            <a:off x="-69845" y="2318614"/>
            <a:ext cx="2314315" cy="2097090"/>
          </a:xfrm>
          <a:prstGeom prst="wedgeRoundRectCallout">
            <a:avLst>
              <a:gd name="adj1" fmla="val -8528"/>
              <a:gd name="adj2" fmla="val 73250"/>
              <a:gd name="adj3" fmla="val 16667"/>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smtClean="0"/>
          </a:p>
          <a:p>
            <a:pPr algn="ctr"/>
            <a:r>
              <a:rPr lang="en-GB" sz="2200" b="1" dirty="0" smtClean="0"/>
              <a:t>Problem #1:</a:t>
            </a:r>
          </a:p>
          <a:p>
            <a:pPr algn="ctr"/>
            <a:r>
              <a:rPr lang="en-GB" sz="2200" b="1" dirty="0" smtClean="0"/>
              <a:t>Did </a:t>
            </a:r>
            <a:r>
              <a:rPr lang="en-GB" sz="2200" b="1" dirty="0"/>
              <a:t>your essay ideas </a:t>
            </a:r>
            <a:r>
              <a:rPr lang="en-GB" sz="2200" b="1" dirty="0" smtClean="0"/>
              <a:t>change as a result of studio based discussion?</a:t>
            </a:r>
            <a:endParaRPr lang="en-GB" sz="2400" dirty="0"/>
          </a:p>
          <a:p>
            <a:pPr algn="ctr"/>
            <a:endParaRPr lang="en-US" dirty="0"/>
          </a:p>
        </p:txBody>
      </p:sp>
      <p:sp>
        <p:nvSpPr>
          <p:cNvPr id="6" name="Oval Callout 5"/>
          <p:cNvSpPr/>
          <p:nvPr/>
        </p:nvSpPr>
        <p:spPr>
          <a:xfrm>
            <a:off x="162430" y="413511"/>
            <a:ext cx="2790820" cy="1905102"/>
          </a:xfrm>
          <a:prstGeom prst="wedgeEllipseCallout">
            <a:avLst>
              <a:gd name="adj1" fmla="val 87633"/>
              <a:gd name="adj2" fmla="val 2141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Yes. I </a:t>
            </a:r>
            <a:r>
              <a:rPr lang="en-US" sz="1400" dirty="0">
                <a:solidFill>
                  <a:srgbClr val="000000"/>
                </a:solidFill>
              </a:rPr>
              <a:t>am now looking at my own practice more and trying to understand my own interests and concerns</a:t>
            </a:r>
            <a:r>
              <a:rPr lang="en-US" sz="1400" dirty="0" smtClean="0">
                <a:solidFill>
                  <a:srgbClr val="000000"/>
                </a:solidFill>
              </a:rPr>
              <a:t>. </a:t>
            </a:r>
            <a:endParaRPr lang="en-US" sz="1400" dirty="0">
              <a:solidFill>
                <a:srgbClr val="000000"/>
              </a:solidFill>
            </a:endParaRPr>
          </a:p>
        </p:txBody>
      </p:sp>
      <p:sp>
        <p:nvSpPr>
          <p:cNvPr id="8" name="Oval Callout 7"/>
          <p:cNvSpPr/>
          <p:nvPr/>
        </p:nvSpPr>
        <p:spPr>
          <a:xfrm>
            <a:off x="2078057" y="3352390"/>
            <a:ext cx="3606950" cy="1225761"/>
          </a:xfrm>
          <a:prstGeom prst="wedgeEllipseCallout">
            <a:avLst>
              <a:gd name="adj1" fmla="val 23661"/>
              <a:gd name="adj2" fmla="val -105473"/>
            </a:avLst>
          </a:prstGeom>
          <a:solidFill>
            <a:srgbClr val="66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I used to have a stuffy attitude towards research. Am now more relaxed, understand non-academic work/references can be used</a:t>
            </a:r>
            <a:r>
              <a:rPr lang="en-GB" sz="1400" dirty="0">
                <a:solidFill>
                  <a:srgbClr val="000000"/>
                </a:solidFill>
              </a:rPr>
              <a:t> </a:t>
            </a:r>
            <a:endParaRPr lang="en-US" sz="1400" dirty="0">
              <a:solidFill>
                <a:srgbClr val="000000"/>
              </a:solidFill>
            </a:endParaRPr>
          </a:p>
        </p:txBody>
      </p:sp>
      <p:sp>
        <p:nvSpPr>
          <p:cNvPr id="9" name="Oval Callout 8"/>
          <p:cNvSpPr/>
          <p:nvPr/>
        </p:nvSpPr>
        <p:spPr>
          <a:xfrm>
            <a:off x="2953250" y="4578151"/>
            <a:ext cx="3440537" cy="2279848"/>
          </a:xfrm>
          <a:prstGeom prst="wedgeEllipseCallout">
            <a:avLst>
              <a:gd name="adj1" fmla="val 48019"/>
              <a:gd name="adj2" fmla="val -141815"/>
            </a:avLst>
          </a:prstGeom>
          <a:solidFill>
            <a:srgbClr val="FF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Do more things like that, instead of just a </a:t>
            </a:r>
            <a:r>
              <a:rPr lang="en-US" sz="1400" dirty="0" err="1">
                <a:solidFill>
                  <a:srgbClr val="000000"/>
                </a:solidFill>
              </a:rPr>
              <a:t>crit</a:t>
            </a:r>
            <a:r>
              <a:rPr lang="en-US" sz="1400" dirty="0">
                <a:solidFill>
                  <a:srgbClr val="000000"/>
                </a:solidFill>
              </a:rPr>
              <a:t> – like: what is Jen’s work about? Just at the point of impact, that’s really </a:t>
            </a:r>
            <a:r>
              <a:rPr lang="en-US" sz="1400" dirty="0" smtClean="0">
                <a:solidFill>
                  <a:srgbClr val="000000"/>
                </a:solidFill>
              </a:rPr>
              <a:t>helpful.... </a:t>
            </a:r>
            <a:r>
              <a:rPr lang="en-US" sz="1400" dirty="0">
                <a:solidFill>
                  <a:srgbClr val="000000"/>
                </a:solidFill>
              </a:rPr>
              <a:t>It lets you contextualize your work in the art world or </a:t>
            </a:r>
            <a:r>
              <a:rPr lang="en-US" sz="1400" dirty="0" smtClean="0">
                <a:solidFill>
                  <a:srgbClr val="000000"/>
                </a:solidFill>
              </a:rPr>
              <a:t>theory</a:t>
            </a:r>
            <a:r>
              <a:rPr lang="en-GB" sz="1400" dirty="0" smtClean="0">
                <a:solidFill>
                  <a:srgbClr val="000000"/>
                </a:solidFill>
              </a:rPr>
              <a:t>.</a:t>
            </a:r>
            <a:endParaRPr lang="en-US" sz="1400" dirty="0">
              <a:solidFill>
                <a:srgbClr val="000000"/>
              </a:solidFill>
            </a:endParaRPr>
          </a:p>
        </p:txBody>
      </p:sp>
      <p:sp>
        <p:nvSpPr>
          <p:cNvPr id="10" name="Oval Callout 9"/>
          <p:cNvSpPr/>
          <p:nvPr/>
        </p:nvSpPr>
        <p:spPr>
          <a:xfrm>
            <a:off x="6017248" y="4289650"/>
            <a:ext cx="2938484" cy="2074414"/>
          </a:xfrm>
          <a:prstGeom prst="wedgeEllipseCallout">
            <a:avLst>
              <a:gd name="adj1" fmla="val -7842"/>
              <a:gd name="adj2" fmla="val -141574"/>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[our theory learning] needs </a:t>
            </a:r>
            <a:r>
              <a:rPr lang="en-US" sz="1600" dirty="0">
                <a:solidFill>
                  <a:srgbClr val="000000"/>
                </a:solidFill>
              </a:rPr>
              <a:t>to be more creative/interactive to result in a better learning outcome. E.g. Workshops/practical </a:t>
            </a:r>
            <a:r>
              <a:rPr lang="en-US" sz="1600" dirty="0" smtClean="0">
                <a:solidFill>
                  <a:srgbClr val="000000"/>
                </a:solidFill>
              </a:rPr>
              <a:t>activities</a:t>
            </a:r>
            <a:r>
              <a:rPr lang="en-US" sz="1600" dirty="0">
                <a:solidFill>
                  <a:srgbClr val="000000"/>
                </a:solidFill>
              </a:rPr>
              <a:t>. </a:t>
            </a:r>
          </a:p>
        </p:txBody>
      </p:sp>
    </p:spTree>
    <p:extLst>
      <p:ext uri="{BB962C8B-B14F-4D97-AF65-F5344CB8AC3E}">
        <p14:creationId xmlns:p14="http://schemas.microsoft.com/office/powerpoint/2010/main" val="349483534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4610" y="0"/>
            <a:ext cx="10726615" cy="68580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7988" y="2732124"/>
            <a:ext cx="1519124" cy="3845280"/>
          </a:xfrm>
          <a:prstGeom prst="rect">
            <a:avLst/>
          </a:prstGeom>
        </p:spPr>
      </p:pic>
      <p:sp>
        <p:nvSpPr>
          <p:cNvPr id="9" name="Rounded Rectangular Callout 8"/>
          <p:cNvSpPr/>
          <p:nvPr/>
        </p:nvSpPr>
        <p:spPr>
          <a:xfrm>
            <a:off x="339625" y="132914"/>
            <a:ext cx="8549657" cy="871326"/>
          </a:xfrm>
          <a:prstGeom prst="wedgeRoundRectCallout">
            <a:avLst>
              <a:gd name="adj1" fmla="val 41969"/>
              <a:gd name="adj2" fmla="val 291535"/>
              <a:gd name="adj3" fmla="val 16667"/>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t>Problem #2: </a:t>
            </a:r>
          </a:p>
          <a:p>
            <a:pPr algn="ctr"/>
            <a:r>
              <a:rPr lang="en-GB" sz="2000" b="1" dirty="0" smtClean="0"/>
              <a:t>Did </a:t>
            </a:r>
            <a:r>
              <a:rPr lang="en-GB" sz="2000" b="1" dirty="0"/>
              <a:t>the workshop help clarify </a:t>
            </a:r>
            <a:r>
              <a:rPr lang="en-GB" sz="2000" b="1" dirty="0" smtClean="0"/>
              <a:t>how you might approach essay research? </a:t>
            </a:r>
            <a:endParaRPr lang="en-US" sz="2000" b="1" dirty="0"/>
          </a:p>
        </p:txBody>
      </p:sp>
      <p:sp>
        <p:nvSpPr>
          <p:cNvPr id="10" name="Oval Callout 9"/>
          <p:cNvSpPr/>
          <p:nvPr/>
        </p:nvSpPr>
        <p:spPr>
          <a:xfrm>
            <a:off x="95983" y="2732124"/>
            <a:ext cx="2244470" cy="2067553"/>
          </a:xfrm>
          <a:prstGeom prst="wedgeEllipseCallout">
            <a:avLst>
              <a:gd name="adj1" fmla="val -42178"/>
              <a:gd name="adj2" fmla="val -70224"/>
            </a:avLst>
          </a:prstGeom>
          <a:solidFill>
            <a:srgbClr val="FF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It’s helpful to compare essays, to understand what you’re doing yourself. To talk out loud what’s in your head makes more sense.</a:t>
            </a:r>
            <a:r>
              <a:rPr lang="en-GB" sz="1400" dirty="0">
                <a:solidFill>
                  <a:schemeClr val="tx1"/>
                </a:solidFill>
              </a:rPr>
              <a:t> </a:t>
            </a:r>
            <a:endParaRPr lang="en-US" sz="1400" dirty="0">
              <a:solidFill>
                <a:schemeClr val="tx1"/>
              </a:solidFill>
            </a:endParaRPr>
          </a:p>
        </p:txBody>
      </p:sp>
      <p:sp>
        <p:nvSpPr>
          <p:cNvPr id="11" name="Oval Callout 10"/>
          <p:cNvSpPr/>
          <p:nvPr/>
        </p:nvSpPr>
        <p:spPr>
          <a:xfrm>
            <a:off x="339625" y="5552857"/>
            <a:ext cx="2259236" cy="1127925"/>
          </a:xfrm>
          <a:prstGeom prst="wedgeEllipseCallout">
            <a:avLst>
              <a:gd name="adj1" fmla="val 66061"/>
              <a:gd name="adj2" fmla="val -298907"/>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It seemed like a really brilliant experience – but I don’t feel I got much advice. </a:t>
            </a:r>
          </a:p>
        </p:txBody>
      </p:sp>
      <p:sp>
        <p:nvSpPr>
          <p:cNvPr id="13" name="Oval Callout 12"/>
          <p:cNvSpPr/>
          <p:nvPr/>
        </p:nvSpPr>
        <p:spPr>
          <a:xfrm>
            <a:off x="2598861" y="5552857"/>
            <a:ext cx="2318301" cy="1305143"/>
          </a:xfrm>
          <a:prstGeom prst="wedgeEllipseCallout">
            <a:avLst>
              <a:gd name="adj1" fmla="val 47762"/>
              <a:gd name="adj2" fmla="val -272774"/>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Discussing my essay idea out loud to peers helps me </a:t>
            </a:r>
            <a:r>
              <a:rPr lang="en-US" sz="1400" dirty="0" smtClean="0">
                <a:solidFill>
                  <a:srgbClr val="000000"/>
                </a:solidFill>
              </a:rPr>
              <a:t>affirm  </a:t>
            </a:r>
            <a:r>
              <a:rPr lang="en-US" sz="1400" dirty="0">
                <a:solidFill>
                  <a:srgbClr val="000000"/>
                </a:solidFill>
              </a:rPr>
              <a:t>what I want to write about</a:t>
            </a:r>
            <a:r>
              <a:rPr lang="en-US" sz="1400" dirty="0" smtClean="0">
                <a:solidFill>
                  <a:srgbClr val="000000"/>
                </a:solidFill>
              </a:rPr>
              <a:t>…</a:t>
            </a:r>
            <a:endParaRPr lang="en-US" sz="1400" dirty="0">
              <a:solidFill>
                <a:srgbClr val="000000"/>
              </a:solidFill>
            </a:endParaRPr>
          </a:p>
        </p:txBody>
      </p:sp>
      <p:sp>
        <p:nvSpPr>
          <p:cNvPr id="14" name="Oval Callout 13"/>
          <p:cNvSpPr/>
          <p:nvPr/>
        </p:nvSpPr>
        <p:spPr>
          <a:xfrm>
            <a:off x="2296153" y="3603451"/>
            <a:ext cx="2022974" cy="1668810"/>
          </a:xfrm>
          <a:prstGeom prst="wedgeEllipseCallout">
            <a:avLst>
              <a:gd name="adj1" fmla="val 10328"/>
              <a:gd name="adj2" fmla="val -95795"/>
            </a:avLst>
          </a:prstGeom>
          <a:solidFill>
            <a:srgbClr val="CC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Helping other classmates with essays is also useful as it’s good to know what everyone else is doing.</a:t>
            </a:r>
            <a:r>
              <a:rPr lang="en-GB" sz="1400" dirty="0">
                <a:solidFill>
                  <a:srgbClr val="000000"/>
                </a:solidFill>
              </a:rPr>
              <a:t> </a:t>
            </a:r>
            <a:endParaRPr lang="en-US" sz="1400" dirty="0">
              <a:solidFill>
                <a:srgbClr val="000000"/>
              </a:solidFill>
            </a:endParaRPr>
          </a:p>
        </p:txBody>
      </p:sp>
      <p:sp>
        <p:nvSpPr>
          <p:cNvPr id="15" name="Oval Callout 14"/>
          <p:cNvSpPr/>
          <p:nvPr/>
        </p:nvSpPr>
        <p:spPr>
          <a:xfrm>
            <a:off x="4607071" y="4651996"/>
            <a:ext cx="2554561" cy="2348148"/>
          </a:xfrm>
          <a:prstGeom prst="wedgeEllipseCallout">
            <a:avLst>
              <a:gd name="adj1" fmla="val -1708"/>
              <a:gd name="adj2" fmla="val -137061"/>
            </a:avLst>
          </a:prstGeom>
          <a:solidFill>
            <a:srgbClr val="FF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I</a:t>
            </a:r>
            <a:r>
              <a:rPr lang="en-US" sz="1400" dirty="0" smtClean="0">
                <a:solidFill>
                  <a:srgbClr val="000000"/>
                </a:solidFill>
              </a:rPr>
              <a:t> </a:t>
            </a:r>
            <a:r>
              <a:rPr lang="en-US" sz="1400" dirty="0">
                <a:solidFill>
                  <a:srgbClr val="000000"/>
                </a:solidFill>
              </a:rPr>
              <a:t>found this essay more enjoyable. Also how we have had to think about and most importantly talk about (with our peers) the essay. This has meant a more developed line of thinking</a:t>
            </a:r>
            <a:r>
              <a:rPr lang="en-US" sz="1400" dirty="0" smtClean="0">
                <a:solidFill>
                  <a:srgbClr val="000000"/>
                </a:solidFill>
              </a:rPr>
              <a:t>.</a:t>
            </a:r>
            <a:endParaRPr lang="en-US" sz="1400" dirty="0">
              <a:solidFill>
                <a:srgbClr val="000000"/>
              </a:solidFill>
            </a:endParaRPr>
          </a:p>
        </p:txBody>
      </p:sp>
      <p:sp>
        <p:nvSpPr>
          <p:cNvPr id="17" name="Oval Callout 16"/>
          <p:cNvSpPr/>
          <p:nvPr/>
        </p:nvSpPr>
        <p:spPr>
          <a:xfrm>
            <a:off x="5271551" y="3485304"/>
            <a:ext cx="2879419" cy="1314372"/>
          </a:xfrm>
          <a:prstGeom prst="wedgeEllipseCallout">
            <a:avLst>
              <a:gd name="adj1" fmla="val 1218"/>
              <a:gd name="adj2" fmla="val -104916"/>
            </a:avLst>
          </a:prstGeom>
          <a:solidFill>
            <a:srgbClr val="00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I think other people needed to contribute a bit more. I was doing a lot of talking, but didn’t get much back. </a:t>
            </a:r>
          </a:p>
        </p:txBody>
      </p:sp>
      <p:sp>
        <p:nvSpPr>
          <p:cNvPr id="18" name="Cloud Callout 17"/>
          <p:cNvSpPr/>
          <p:nvPr/>
        </p:nvSpPr>
        <p:spPr>
          <a:xfrm>
            <a:off x="6630046" y="1240532"/>
            <a:ext cx="2702224" cy="1137154"/>
          </a:xfrm>
          <a:prstGeom prst="cloudCallout">
            <a:avLst>
              <a:gd name="adj1" fmla="val -69031"/>
              <a:gd name="adj2" fmla="val 23539"/>
            </a:avLst>
          </a:prstGeom>
          <a:solidFill>
            <a:srgbClr val="66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The problem is we all know the same stuff</a:t>
            </a:r>
            <a:endParaRPr lang="en-US" b="1" dirty="0">
              <a:solidFill>
                <a:srgbClr val="000000"/>
              </a:solidFill>
            </a:endParaRPr>
          </a:p>
        </p:txBody>
      </p:sp>
    </p:spTree>
    <p:extLst>
      <p:ext uri="{BB962C8B-B14F-4D97-AF65-F5344CB8AC3E}">
        <p14:creationId xmlns:p14="http://schemas.microsoft.com/office/powerpoint/2010/main" val="295467056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xmlns:p14="http://schemas.microsoft.com/office/powerpoint/2010/main" spd="slow" advClick="0" advTm="30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76" y="1586493"/>
            <a:ext cx="2124321" cy="2682405"/>
          </a:xfrm>
          <a:prstGeom prst="rect">
            <a:avLst/>
          </a:prstGeom>
        </p:spPr>
      </p:pic>
      <p:sp>
        <p:nvSpPr>
          <p:cNvPr id="11" name="Rounded Rectangular Callout 10"/>
          <p:cNvSpPr/>
          <p:nvPr/>
        </p:nvSpPr>
        <p:spPr>
          <a:xfrm>
            <a:off x="1753577" y="4669314"/>
            <a:ext cx="7058266" cy="1801725"/>
          </a:xfrm>
          <a:prstGeom prst="wedgeRoundRectCallout">
            <a:avLst>
              <a:gd name="adj1" fmla="val -53544"/>
              <a:gd name="adj2" fmla="val -147281"/>
              <a:gd name="adj3" fmla="val 16667"/>
            </a:avLst>
          </a:prstGeom>
          <a:solidFill>
            <a:srgbClr val="00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The note taker however was a Year 3 student who had just completed her Dissertation – she has a higher level of knowledge and because she was closer to my student’s age and status, was seen as a </a:t>
            </a:r>
            <a:r>
              <a:rPr lang="en-US" b="1" dirty="0" smtClean="0">
                <a:solidFill>
                  <a:srgbClr val="000000"/>
                </a:solidFill>
              </a:rPr>
              <a:t>“more credible model”</a:t>
            </a:r>
            <a:r>
              <a:rPr lang="en-US" dirty="0" smtClean="0">
                <a:solidFill>
                  <a:srgbClr val="000000"/>
                </a:solidFill>
              </a:rPr>
              <a:t>.</a:t>
            </a:r>
          </a:p>
        </p:txBody>
      </p:sp>
      <p:sp>
        <p:nvSpPr>
          <p:cNvPr id="7" name="Rounded Rectangular Callout 6"/>
          <p:cNvSpPr/>
          <p:nvPr/>
        </p:nvSpPr>
        <p:spPr>
          <a:xfrm>
            <a:off x="2403292" y="1125740"/>
            <a:ext cx="6408551" cy="1402180"/>
          </a:xfrm>
          <a:prstGeom prst="wedgeRoundRectCallout">
            <a:avLst>
              <a:gd name="adj1" fmla="val -61286"/>
              <a:gd name="adj2" fmla="val 51379"/>
              <a:gd name="adj3" fmla="val 16667"/>
            </a:avLst>
          </a:prstGeom>
          <a:solidFill>
            <a:srgbClr val="FF6FC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 community of practice involves ‘becoming’ – which is a gradual process:</a:t>
            </a:r>
          </a:p>
          <a:p>
            <a:pPr algn="ctr"/>
            <a:endParaRPr lang="en-US" dirty="0">
              <a:solidFill>
                <a:srgbClr val="000000"/>
              </a:solidFill>
            </a:endParaRPr>
          </a:p>
          <a:p>
            <a:pPr algn="ctr"/>
            <a:r>
              <a:rPr lang="en-US" b="1" dirty="0" smtClean="0">
                <a:solidFill>
                  <a:srgbClr val="000000"/>
                </a:solidFill>
              </a:rPr>
              <a:t>As a perceived expert</a:t>
            </a:r>
            <a:r>
              <a:rPr lang="en-US" dirty="0" smtClean="0">
                <a:solidFill>
                  <a:srgbClr val="000000"/>
                </a:solidFill>
              </a:rPr>
              <a:t>, students find me intimidating.</a:t>
            </a:r>
            <a:endParaRPr lang="en-US" dirty="0">
              <a:solidFill>
                <a:srgbClr val="000000"/>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77952" y="2527920"/>
            <a:ext cx="2613575" cy="1740978"/>
          </a:xfrm>
          <a:prstGeom prst="rect">
            <a:avLst/>
          </a:prstGeom>
        </p:spPr>
      </p:pic>
      <p:sp>
        <p:nvSpPr>
          <p:cNvPr id="9" name="Rounded Rectangular Callout 8"/>
          <p:cNvSpPr/>
          <p:nvPr/>
        </p:nvSpPr>
        <p:spPr>
          <a:xfrm>
            <a:off x="2510239" y="2523308"/>
            <a:ext cx="3529185" cy="1284837"/>
          </a:xfrm>
          <a:prstGeom prst="wedgeRoundRectCallout">
            <a:avLst>
              <a:gd name="adj1" fmla="val -77538"/>
              <a:gd name="adj2" fmla="val -35447"/>
              <a:gd name="adj3" fmla="val 16667"/>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As peers</a:t>
            </a:r>
            <a:r>
              <a:rPr lang="en-US" dirty="0" smtClean="0">
                <a:solidFill>
                  <a:srgbClr val="000000"/>
                </a:solidFill>
              </a:rPr>
              <a:t>, students don’t value each other’s authority – they are all at the same knowledge level.</a:t>
            </a:r>
            <a:endParaRPr lang="en-US" dirty="0">
              <a:solidFill>
                <a:srgbClr val="000000"/>
              </a:solidFill>
            </a:endParaRPr>
          </a:p>
        </p:txBody>
      </p:sp>
      <p:pic>
        <p:nvPicPr>
          <p:cNvPr id="10" name="Picture 9"/>
          <p:cNvPicPr>
            <a:picLocks noChangeAspect="1"/>
          </p:cNvPicPr>
          <p:nvPr/>
        </p:nvPicPr>
        <p:blipFill>
          <a:blip r:embed="rId5"/>
          <a:stretch>
            <a:fillRect/>
          </a:stretch>
        </p:blipFill>
        <p:spPr>
          <a:xfrm>
            <a:off x="228841" y="4071423"/>
            <a:ext cx="1571155" cy="2786577"/>
          </a:xfrm>
          <a:prstGeom prst="rect">
            <a:avLst/>
          </a:prstGeom>
        </p:spPr>
      </p:pic>
      <p:sp>
        <p:nvSpPr>
          <p:cNvPr id="14" name="TextBox 13"/>
          <p:cNvSpPr txBox="1"/>
          <p:nvPr/>
        </p:nvSpPr>
        <p:spPr>
          <a:xfrm>
            <a:off x="2510239" y="233931"/>
            <a:ext cx="6216615" cy="584776"/>
          </a:xfrm>
          <a:prstGeom prst="rect">
            <a:avLst/>
          </a:prstGeom>
          <a:solidFill>
            <a:srgbClr val="3366FF"/>
          </a:solidFill>
          <a:ln>
            <a:solidFill>
              <a:srgbClr val="000000"/>
            </a:solidFill>
          </a:ln>
        </p:spPr>
        <p:txBody>
          <a:bodyPr wrap="square" rtlCol="0">
            <a:spAutoFit/>
          </a:bodyPr>
          <a:lstStyle/>
          <a:p>
            <a:r>
              <a:rPr lang="en-US" sz="3200" b="1" dirty="0" smtClean="0">
                <a:solidFill>
                  <a:schemeClr val="bg1"/>
                </a:solidFill>
              </a:rPr>
              <a:t>Problem #3: Community of Practice</a:t>
            </a:r>
            <a:endParaRPr lang="en-US" sz="3200" b="1" dirty="0">
              <a:solidFill>
                <a:schemeClr val="bg1"/>
              </a:solidFill>
            </a:endParaRPr>
          </a:p>
        </p:txBody>
      </p:sp>
      <p:sp>
        <p:nvSpPr>
          <p:cNvPr id="3" name="Cloud Callout 2"/>
          <p:cNvSpPr/>
          <p:nvPr/>
        </p:nvSpPr>
        <p:spPr>
          <a:xfrm>
            <a:off x="4543356" y="3551975"/>
            <a:ext cx="2747211" cy="1249948"/>
          </a:xfrm>
          <a:prstGeom prst="cloudCallout">
            <a:avLst>
              <a:gd name="adj1" fmla="val 76161"/>
              <a:gd name="adj2" fmla="val -81816"/>
            </a:avLst>
          </a:prstGeom>
          <a:solidFill>
            <a:srgbClr val="66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But we thought the note taker was AMAZING!</a:t>
            </a:r>
            <a:endParaRPr lang="en-US" b="1" dirty="0">
              <a:solidFill>
                <a:schemeClr val="tx1"/>
              </a:solidFill>
            </a:endParaRPr>
          </a:p>
        </p:txBody>
      </p:sp>
      <p:sp>
        <p:nvSpPr>
          <p:cNvPr id="2" name="Cloud Callout 1"/>
          <p:cNvSpPr/>
          <p:nvPr/>
        </p:nvSpPr>
        <p:spPr>
          <a:xfrm>
            <a:off x="0" y="209987"/>
            <a:ext cx="2226097" cy="1595214"/>
          </a:xfrm>
          <a:prstGeom prst="cloudCallout">
            <a:avLst>
              <a:gd name="adj1" fmla="val -7021"/>
              <a:gd name="adj2" fmla="val 73394"/>
            </a:avLst>
          </a:prstGeom>
          <a:solidFill>
            <a:srgbClr val="66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I’m going to involve Year 3 and post-grad students next year.</a:t>
            </a:r>
            <a:endParaRPr lang="en-US" sz="1600" b="1" dirty="0">
              <a:solidFill>
                <a:srgbClr val="000000"/>
              </a:solidFill>
            </a:endParaRPr>
          </a:p>
        </p:txBody>
      </p:sp>
    </p:spTree>
    <p:extLst>
      <p:ext uri="{BB962C8B-B14F-4D97-AF65-F5344CB8AC3E}">
        <p14:creationId xmlns:p14="http://schemas.microsoft.com/office/powerpoint/2010/main" val="449992586"/>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xmlns:p14="http://schemas.microsoft.com/office/powerpoint/2010/main" spd="slow" advClick="0" advTm="19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69530" y="0"/>
            <a:ext cx="10734261" cy="6858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2277" y="2576923"/>
            <a:ext cx="1691291" cy="4281077"/>
          </a:xfrm>
          <a:prstGeom prst="rect">
            <a:avLst/>
          </a:prstGeom>
        </p:spPr>
      </p:pic>
      <p:sp>
        <p:nvSpPr>
          <p:cNvPr id="8" name="Rounded Rectangular Callout 7"/>
          <p:cNvSpPr/>
          <p:nvPr/>
        </p:nvSpPr>
        <p:spPr>
          <a:xfrm>
            <a:off x="-133324" y="974426"/>
            <a:ext cx="5026167" cy="3410416"/>
          </a:xfrm>
          <a:prstGeom prst="wedgeRoundRectCallout">
            <a:avLst>
              <a:gd name="adj1" fmla="val 102809"/>
              <a:gd name="adj2" fmla="val 8668"/>
              <a:gd name="adj3" fmla="val 16667"/>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Through </a:t>
            </a:r>
            <a:r>
              <a:rPr lang="en-US" sz="2400" dirty="0">
                <a:solidFill>
                  <a:srgbClr val="000000"/>
                </a:solidFill>
              </a:rPr>
              <a:t>peer discussion, the workshop </a:t>
            </a:r>
            <a:r>
              <a:rPr lang="en-US" sz="2400" dirty="0" smtClean="0">
                <a:solidFill>
                  <a:srgbClr val="000000"/>
                </a:solidFill>
              </a:rPr>
              <a:t>empowered </a:t>
            </a:r>
            <a:r>
              <a:rPr lang="en-US" sz="2400" dirty="0">
                <a:solidFill>
                  <a:srgbClr val="000000"/>
                </a:solidFill>
              </a:rPr>
              <a:t>students to consider the validity and importance of their own academic </a:t>
            </a:r>
            <a:r>
              <a:rPr lang="en-US" sz="2400" dirty="0" smtClean="0">
                <a:solidFill>
                  <a:srgbClr val="000000"/>
                </a:solidFill>
              </a:rPr>
              <a:t>participation – making ‘academic literacy’ more inclusive.</a:t>
            </a:r>
            <a:endParaRPr lang="en-GB" sz="2400" dirty="0">
              <a:solidFill>
                <a:srgbClr val="000000"/>
              </a:solidFill>
            </a:endParaRPr>
          </a:p>
        </p:txBody>
      </p:sp>
      <p:sp>
        <p:nvSpPr>
          <p:cNvPr id="6" name="32-Point Star 5"/>
          <p:cNvSpPr/>
          <p:nvPr/>
        </p:nvSpPr>
        <p:spPr>
          <a:xfrm>
            <a:off x="4152607" y="233643"/>
            <a:ext cx="4055603" cy="1544357"/>
          </a:xfrm>
          <a:prstGeom prst="star32">
            <a:avLst/>
          </a:prstGeom>
          <a:solidFill>
            <a:srgbClr val="FF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MOST IMPORTANT OUTCOME</a:t>
            </a:r>
            <a:endParaRPr lang="en-US" dirty="0">
              <a:solidFill>
                <a:srgbClr val="000000"/>
              </a:solidFill>
            </a:endParaRPr>
          </a:p>
        </p:txBody>
      </p:sp>
      <p:sp>
        <p:nvSpPr>
          <p:cNvPr id="9" name="TextBox 8"/>
          <p:cNvSpPr txBox="1"/>
          <p:nvPr/>
        </p:nvSpPr>
        <p:spPr>
          <a:xfrm>
            <a:off x="0" y="126983"/>
            <a:ext cx="4892843" cy="461665"/>
          </a:xfrm>
          <a:prstGeom prst="rect">
            <a:avLst/>
          </a:prstGeom>
          <a:solidFill>
            <a:srgbClr val="3366FF"/>
          </a:solidFill>
          <a:ln>
            <a:solidFill>
              <a:srgbClr val="000000"/>
            </a:solidFill>
          </a:ln>
        </p:spPr>
        <p:txBody>
          <a:bodyPr wrap="square" rtlCol="0">
            <a:spAutoFit/>
          </a:bodyPr>
          <a:lstStyle/>
          <a:p>
            <a:r>
              <a:rPr lang="en-US" sz="2400" b="1" dirty="0" smtClean="0">
                <a:solidFill>
                  <a:schemeClr val="bg1"/>
                </a:solidFill>
              </a:rPr>
              <a:t>Problem #3: Community of Practice</a:t>
            </a:r>
            <a:endParaRPr lang="en-US" sz="2400" b="1" dirty="0">
              <a:solidFill>
                <a:schemeClr val="bg1"/>
              </a:solidFill>
            </a:endParaRPr>
          </a:p>
        </p:txBody>
      </p:sp>
    </p:spTree>
    <p:extLst>
      <p:ext uri="{BB962C8B-B14F-4D97-AF65-F5344CB8AC3E}">
        <p14:creationId xmlns:p14="http://schemas.microsoft.com/office/powerpoint/2010/main" val="198570203"/>
      </p:ext>
    </p:extLst>
  </p:cSld>
  <p:clrMapOvr>
    <a:masterClrMapping/>
  </p:clrMapOvr>
  <mc:AlternateContent xmlns:mc="http://schemas.openxmlformats.org/markup-compatibility/2006" xmlns:p14="http://schemas.microsoft.com/office/powerpoint/2010/main">
    <mc:Choice Requires="p14">
      <p:transition spd="slow" p14:dur="2000" advTm="10500"/>
    </mc:Choice>
    <mc:Fallback xmlns="">
      <p:transition xmlns:p14="http://schemas.microsoft.com/office/powerpoint/2010/main" spd="slow" advTm="105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6788892" y="909295"/>
            <a:ext cx="2248159" cy="2510600"/>
          </a:xfrm>
          <a:prstGeom prst="wedgeEllipseCallout">
            <a:avLst>
              <a:gd name="adj1" fmla="val -70982"/>
              <a:gd name="adj2" fmla="val 15133"/>
            </a:avLst>
          </a:prstGeom>
          <a:solidFill>
            <a:srgbClr val="FF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Thomas</a:t>
            </a:r>
            <a:r>
              <a:rPr lang="en-GB" sz="1400" dirty="0">
                <a:solidFill>
                  <a:srgbClr val="000000"/>
                </a:solidFill>
              </a:rPr>
              <a:t>, Jones and </a:t>
            </a:r>
            <a:r>
              <a:rPr lang="en-GB" sz="1400" dirty="0" err="1" smtClean="0">
                <a:solidFill>
                  <a:srgbClr val="000000"/>
                </a:solidFill>
              </a:rPr>
              <a:t>Ottaway</a:t>
            </a:r>
            <a:r>
              <a:rPr lang="en-GB" sz="1400" dirty="0" smtClean="0">
                <a:solidFill>
                  <a:srgbClr val="000000"/>
                </a:solidFill>
              </a:rPr>
              <a:t> </a:t>
            </a:r>
            <a:r>
              <a:rPr lang="en-GB" sz="1400" dirty="0">
                <a:solidFill>
                  <a:srgbClr val="000000"/>
                </a:solidFill>
              </a:rPr>
              <a:t>(2015) “Effective practice in the design of directed independent learning opportunities” </a:t>
            </a:r>
            <a:endParaRPr lang="en-US" sz="1400" dirty="0">
              <a:solidFill>
                <a:srgbClr val="00000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4349" y="2434868"/>
            <a:ext cx="1520924" cy="1699133"/>
          </a:xfrm>
          <a:prstGeom prst="rect">
            <a:avLst/>
          </a:prstGeom>
          <a:solidFill>
            <a:srgbClr val="FF6FCF"/>
          </a:solidFill>
          <a:ln>
            <a:solidFill>
              <a:srgbClr val="000000"/>
            </a:solidFill>
          </a:ln>
        </p:spPr>
      </p:pic>
      <p:sp>
        <p:nvSpPr>
          <p:cNvPr id="6" name="TextBox 5"/>
          <p:cNvSpPr txBox="1"/>
          <p:nvPr/>
        </p:nvSpPr>
        <p:spPr>
          <a:xfrm>
            <a:off x="775368" y="2816536"/>
            <a:ext cx="2008981" cy="523220"/>
          </a:xfrm>
          <a:prstGeom prst="rect">
            <a:avLst/>
          </a:prstGeom>
          <a:solidFill>
            <a:srgbClr val="FF6FCF"/>
          </a:solidFill>
        </p:spPr>
        <p:txBody>
          <a:bodyPr wrap="square" rtlCol="0">
            <a:spAutoFit/>
          </a:bodyPr>
          <a:lstStyle/>
          <a:p>
            <a:r>
              <a:rPr lang="en-US" sz="1400" dirty="0" smtClean="0"/>
              <a:t>Gibbs (2010) “The </a:t>
            </a:r>
            <a:r>
              <a:rPr lang="en-US" sz="1400" dirty="0"/>
              <a:t>Dimensions of Quality</a:t>
            </a:r>
            <a:r>
              <a:rPr lang="en-US" sz="1400" dirty="0" smtClean="0"/>
              <a:t>.” </a:t>
            </a:r>
            <a:endParaRPr lang="en-US" sz="1400" dirty="0"/>
          </a:p>
        </p:txBody>
      </p:sp>
      <p:grpSp>
        <p:nvGrpSpPr>
          <p:cNvPr id="7" name="Group 6"/>
          <p:cNvGrpSpPr/>
          <p:nvPr/>
        </p:nvGrpSpPr>
        <p:grpSpPr>
          <a:xfrm>
            <a:off x="449747" y="4098097"/>
            <a:ext cx="2429671" cy="2421030"/>
            <a:chOff x="4754731" y="2870576"/>
            <a:chExt cx="4001655" cy="3987423"/>
          </a:xfrm>
        </p:grpSpPr>
        <p:sp>
          <p:nvSpPr>
            <p:cNvPr id="8" name="Oval 7"/>
            <p:cNvSpPr/>
            <p:nvPr/>
          </p:nvSpPr>
          <p:spPr>
            <a:xfrm>
              <a:off x="4976226" y="3092099"/>
              <a:ext cx="3780160" cy="3618218"/>
            </a:xfrm>
            <a:prstGeom prst="ellipse">
              <a:avLst/>
            </a:prstGeom>
            <a:gradFill flip="none" rotWithShape="1">
              <a:gsLst>
                <a:gs pos="0">
                  <a:srgbClr val="FF0000"/>
                </a:gs>
                <a:gs pos="100000">
                  <a:schemeClr val="accent1">
                    <a:tint val="50000"/>
                    <a:shade val="100000"/>
                    <a:satMod val="350000"/>
                  </a:schemeClr>
                </a:gs>
                <a:gs pos="55000">
                  <a:srgbClr val="FFFF0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Expertise</a:t>
              </a:r>
            </a:p>
            <a:p>
              <a:pPr algn="ctr"/>
              <a:r>
                <a:rPr lang="en-US" b="1" dirty="0" smtClean="0">
                  <a:solidFill>
                    <a:srgbClr val="000000"/>
                  </a:solidFill>
                </a:rPr>
                <a:t> (Old Timers)</a:t>
              </a:r>
              <a:endParaRPr lang="en-US" b="1" dirty="0">
                <a:solidFill>
                  <a:srgbClr val="000000"/>
                </a:solidFill>
              </a:endParaRPr>
            </a:p>
          </p:txBody>
        </p:sp>
        <p:sp>
          <p:nvSpPr>
            <p:cNvPr id="9" name="Rectangle 8"/>
            <p:cNvSpPr/>
            <p:nvPr/>
          </p:nvSpPr>
          <p:spPr>
            <a:xfrm rot="16200000">
              <a:off x="4252412" y="3372895"/>
              <a:ext cx="3987423" cy="2982786"/>
            </a:xfrm>
            <a:prstGeom prst="rect">
              <a:avLst/>
            </a:prstGeom>
            <a:noFill/>
          </p:spPr>
          <p:txBody>
            <a:bodyPr wrap="none" lIns="91440" tIns="45720" rIns="91440" bIns="45720">
              <a:prstTxWarp prst="textArchUp">
                <a:avLst>
                  <a:gd name="adj" fmla="val 10824550"/>
                </a:avLst>
              </a:prstTxWarp>
              <a:spAutoFit/>
            </a:bodyPr>
            <a:lstStyle/>
            <a:p>
              <a:pPr algn="ctr"/>
              <a:r>
                <a:rPr lang="en-GB" sz="2000" b="1" cap="none" spc="0" dirty="0" smtClean="0">
                  <a:ln w="12700">
                    <a:noFill/>
                    <a:prstDash val="solid"/>
                  </a:ln>
                  <a:solidFill>
                    <a:srgbClr val="000000"/>
                  </a:solidFill>
                  <a:effectLst>
                    <a:outerShdw blurRad="41275" dist="20320" dir="1800000" algn="tl" rotWithShape="0">
                      <a:srgbClr val="000000">
                        <a:alpha val="40000"/>
                      </a:srgbClr>
                    </a:outerShdw>
                  </a:effectLst>
                </a:rPr>
                <a:t>Legitimate Peripheral Participation</a:t>
              </a:r>
            </a:p>
            <a:p>
              <a:pPr algn="ctr"/>
              <a:r>
                <a:rPr lang="en-GB" sz="2000" b="1" cap="none" spc="0" dirty="0" smtClean="0">
                  <a:ln w="12700">
                    <a:noFill/>
                    <a:prstDash val="solid"/>
                  </a:ln>
                  <a:solidFill>
                    <a:srgbClr val="000000"/>
                  </a:solidFill>
                  <a:effectLst>
                    <a:outerShdw blurRad="41275" dist="20320" dir="1800000" algn="tl" rotWithShape="0">
                      <a:srgbClr val="000000">
                        <a:alpha val="40000"/>
                      </a:srgbClr>
                    </a:outerShdw>
                  </a:effectLst>
                </a:rPr>
                <a:t> (New Comers)</a:t>
              </a:r>
              <a:endParaRPr lang="en-GB" sz="2000" b="1" cap="none" spc="0" dirty="0">
                <a:ln w="12700">
                  <a:noFill/>
                  <a:prstDash val="solid"/>
                </a:ln>
                <a:solidFill>
                  <a:srgbClr val="000000"/>
                </a:solidFill>
                <a:effectLst>
                  <a:outerShdw blurRad="41275" dist="20320" dir="1800000" algn="tl" rotWithShape="0">
                    <a:srgbClr val="000000">
                      <a:alpha val="40000"/>
                    </a:srgbClr>
                  </a:outerShdw>
                </a:effectLst>
              </a:endParaRPr>
            </a:p>
          </p:txBody>
        </p:sp>
        <p:sp>
          <p:nvSpPr>
            <p:cNvPr id="10" name="Right Arrow 9"/>
            <p:cNvSpPr/>
            <p:nvPr/>
          </p:nvSpPr>
          <p:spPr>
            <a:xfrm>
              <a:off x="4976227" y="4382866"/>
              <a:ext cx="977333" cy="1033830"/>
            </a:xfrm>
            <a:prstGeom prst="rightArrow">
              <a:avLst>
                <a:gd name="adj1" fmla="val 50000"/>
                <a:gd name="adj2" fmla="val 40677"/>
              </a:avLst>
            </a:prstGeom>
            <a:solidFill>
              <a:srgbClr val="00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dirty="0">
                <a:solidFill>
                  <a:srgbClr val="000000"/>
                </a:solidFill>
              </a:endParaRPr>
            </a:p>
          </p:txBody>
        </p:sp>
      </p:grpSp>
      <p:sp>
        <p:nvSpPr>
          <p:cNvPr id="11" name="TextBox 10"/>
          <p:cNvSpPr txBox="1"/>
          <p:nvPr/>
        </p:nvSpPr>
        <p:spPr>
          <a:xfrm>
            <a:off x="2556145" y="5870678"/>
            <a:ext cx="1607342" cy="954107"/>
          </a:xfrm>
          <a:prstGeom prst="rect">
            <a:avLst/>
          </a:prstGeom>
          <a:solidFill>
            <a:srgbClr val="66FFFF"/>
          </a:solidFill>
        </p:spPr>
        <p:txBody>
          <a:bodyPr wrap="square" rtlCol="0">
            <a:spAutoFit/>
          </a:bodyPr>
          <a:lstStyle/>
          <a:p>
            <a:r>
              <a:rPr lang="en-US" sz="1400" dirty="0" smtClean="0"/>
              <a:t>Lave (1991) </a:t>
            </a:r>
            <a:r>
              <a:rPr lang="en-GB" sz="1400" dirty="0"/>
              <a:t>“Situating Learning in Communities of Practice” </a:t>
            </a:r>
            <a:endParaRPr lang="en-US" sz="1400" dirty="0"/>
          </a:p>
        </p:txBody>
      </p:sp>
      <p:sp>
        <p:nvSpPr>
          <p:cNvPr id="12" name="32-Point Star 11"/>
          <p:cNvSpPr/>
          <p:nvPr/>
        </p:nvSpPr>
        <p:spPr>
          <a:xfrm>
            <a:off x="2442917" y="5174111"/>
            <a:ext cx="1216992" cy="758400"/>
          </a:xfrm>
          <a:prstGeom prst="star32">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0000"/>
                </a:solidFill>
              </a:rPr>
              <a:t>Effort is  socially learned</a:t>
            </a:r>
            <a:endParaRPr lang="en-US" sz="1050" dirty="0">
              <a:solidFill>
                <a:srgbClr val="000000"/>
              </a:solidFill>
            </a:endParaRPr>
          </a:p>
        </p:txBody>
      </p:sp>
      <p:pic>
        <p:nvPicPr>
          <p:cNvPr id="13" name="Picture 12"/>
          <p:cNvPicPr>
            <a:picLocks noChangeAspect="1"/>
          </p:cNvPicPr>
          <p:nvPr/>
        </p:nvPicPr>
        <p:blipFill>
          <a:blip r:embed="rId3"/>
          <a:stretch>
            <a:fillRect/>
          </a:stretch>
        </p:blipFill>
        <p:spPr>
          <a:xfrm>
            <a:off x="5477457" y="909295"/>
            <a:ext cx="1649248" cy="2325863"/>
          </a:xfrm>
          <a:prstGeom prst="rect">
            <a:avLst/>
          </a:prstGeom>
        </p:spPr>
      </p:pic>
      <p:pic>
        <p:nvPicPr>
          <p:cNvPr id="14" name="Picture 13"/>
          <p:cNvPicPr>
            <a:picLocks noChangeAspect="1"/>
          </p:cNvPicPr>
          <p:nvPr/>
        </p:nvPicPr>
        <p:blipFill>
          <a:blip r:embed="rId4"/>
          <a:stretch>
            <a:fillRect/>
          </a:stretch>
        </p:blipFill>
        <p:spPr>
          <a:xfrm>
            <a:off x="6400503" y="3767238"/>
            <a:ext cx="3075442" cy="3075442"/>
          </a:xfrm>
          <a:prstGeom prst="rect">
            <a:avLst/>
          </a:prstGeom>
        </p:spPr>
      </p:pic>
      <p:sp>
        <p:nvSpPr>
          <p:cNvPr id="15" name="TextBox 14"/>
          <p:cNvSpPr txBox="1"/>
          <p:nvPr/>
        </p:nvSpPr>
        <p:spPr>
          <a:xfrm>
            <a:off x="6400503" y="6519127"/>
            <a:ext cx="3075442" cy="369332"/>
          </a:xfrm>
          <a:prstGeom prst="rect">
            <a:avLst/>
          </a:prstGeom>
          <a:solidFill>
            <a:srgbClr val="00FF00"/>
          </a:solidFill>
        </p:spPr>
        <p:txBody>
          <a:bodyPr wrap="square" rtlCol="0">
            <a:spAutoFit/>
          </a:bodyPr>
          <a:lstStyle/>
          <a:p>
            <a:pPr algn="ctr"/>
            <a:r>
              <a:rPr lang="en-US" b="1" dirty="0" smtClean="0"/>
              <a:t>Mary R. Lea </a:t>
            </a:r>
          </a:p>
        </p:txBody>
      </p:sp>
      <p:sp>
        <p:nvSpPr>
          <p:cNvPr id="16" name="Rounded Rectangular Callout 15"/>
          <p:cNvSpPr/>
          <p:nvPr/>
        </p:nvSpPr>
        <p:spPr>
          <a:xfrm>
            <a:off x="4719053" y="3684435"/>
            <a:ext cx="2407652" cy="3180402"/>
          </a:xfrm>
          <a:prstGeom prst="wedgeRoundRectCallout">
            <a:avLst>
              <a:gd name="adj1" fmla="val 62263"/>
              <a:gd name="adj2" fmla="val 1782"/>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smtClean="0">
              <a:solidFill>
                <a:srgbClr val="000000"/>
              </a:solidFill>
            </a:endParaRPr>
          </a:p>
          <a:p>
            <a:pPr algn="ctr"/>
            <a:r>
              <a:rPr lang="en-GB" sz="1400" dirty="0" smtClean="0">
                <a:solidFill>
                  <a:srgbClr val="000000"/>
                </a:solidFill>
              </a:rPr>
              <a:t>Lea &amp; Street (1998) </a:t>
            </a:r>
            <a:r>
              <a:rPr lang="en-GB" sz="1400" dirty="0">
                <a:solidFill>
                  <a:srgbClr val="000000"/>
                </a:solidFill>
              </a:rPr>
              <a:t>“Student Writing in Higher Education: An Academic Literacies Approach” </a:t>
            </a:r>
            <a:endParaRPr lang="en-GB" sz="1400" dirty="0" smtClean="0">
              <a:solidFill>
                <a:srgbClr val="000000"/>
              </a:solidFill>
            </a:endParaRPr>
          </a:p>
          <a:p>
            <a:pPr algn="ctr"/>
            <a:endParaRPr lang="en-GB" sz="1400" dirty="0">
              <a:solidFill>
                <a:srgbClr val="000000"/>
              </a:solidFill>
            </a:endParaRPr>
          </a:p>
          <a:p>
            <a:pPr algn="ctr"/>
            <a:r>
              <a:rPr lang="en-US" sz="1400" dirty="0">
                <a:solidFill>
                  <a:srgbClr val="000000"/>
                </a:solidFill>
              </a:rPr>
              <a:t>Lea (in </a:t>
            </a:r>
            <a:r>
              <a:rPr lang="en-GB" sz="1400" dirty="0">
                <a:solidFill>
                  <a:srgbClr val="000000"/>
                </a:solidFill>
              </a:rPr>
              <a:t>Barton &amp; </a:t>
            </a:r>
            <a:r>
              <a:rPr lang="en-GB" sz="1400" dirty="0" err="1">
                <a:solidFill>
                  <a:srgbClr val="000000"/>
                </a:solidFill>
              </a:rPr>
              <a:t>Tusting</a:t>
            </a:r>
            <a:r>
              <a:rPr lang="en-GB" sz="1400" dirty="0">
                <a:solidFill>
                  <a:srgbClr val="000000"/>
                </a:solidFill>
              </a:rPr>
              <a:t> 2005) Beyond Communities of Practice: Language, Power, and Social Context </a:t>
            </a:r>
            <a:endParaRPr lang="en-US" sz="1400" dirty="0">
              <a:solidFill>
                <a:srgbClr val="000000"/>
              </a:solidFill>
            </a:endParaRPr>
          </a:p>
          <a:p>
            <a:pPr algn="ctr"/>
            <a:endParaRPr lang="en-US" dirty="0"/>
          </a:p>
        </p:txBody>
      </p:sp>
      <p:pic>
        <p:nvPicPr>
          <p:cNvPr id="17" name="Picture 16"/>
          <p:cNvPicPr>
            <a:picLocks noChangeAspect="1"/>
          </p:cNvPicPr>
          <p:nvPr/>
        </p:nvPicPr>
        <p:blipFill>
          <a:blip r:embed="rId5"/>
          <a:stretch>
            <a:fillRect/>
          </a:stretch>
        </p:blipFill>
        <p:spPr>
          <a:xfrm>
            <a:off x="151855" y="877102"/>
            <a:ext cx="1270000" cy="1524000"/>
          </a:xfrm>
          <a:prstGeom prst="rect">
            <a:avLst/>
          </a:prstGeom>
        </p:spPr>
      </p:pic>
      <p:sp>
        <p:nvSpPr>
          <p:cNvPr id="18" name="Rounded Rectangular Callout 17"/>
          <p:cNvSpPr/>
          <p:nvPr/>
        </p:nvSpPr>
        <p:spPr>
          <a:xfrm>
            <a:off x="1684422" y="1149685"/>
            <a:ext cx="2479065" cy="882316"/>
          </a:xfrm>
          <a:prstGeom prst="wedgeRoundRectCallout">
            <a:avLst>
              <a:gd name="adj1" fmla="val -69138"/>
              <a:gd name="adj2" fmla="val 30449"/>
              <a:gd name="adj3" fmla="val 16667"/>
            </a:avLst>
          </a:prstGeom>
          <a:solidFill>
            <a:srgbClr val="66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rgbClr val="000000"/>
                </a:solidFill>
              </a:rPr>
              <a:t>Topping (2005) “Trends in Peer Learning” </a:t>
            </a:r>
            <a:endParaRPr lang="en-US" sz="1400" dirty="0">
              <a:solidFill>
                <a:srgbClr val="000000"/>
              </a:solidFill>
            </a:endParaRPr>
          </a:p>
        </p:txBody>
      </p:sp>
      <p:sp>
        <p:nvSpPr>
          <p:cNvPr id="19" name="TextBox 18"/>
          <p:cNvSpPr txBox="1"/>
          <p:nvPr/>
        </p:nvSpPr>
        <p:spPr>
          <a:xfrm>
            <a:off x="140368" y="2228325"/>
            <a:ext cx="1270000" cy="307777"/>
          </a:xfrm>
          <a:prstGeom prst="rect">
            <a:avLst/>
          </a:prstGeom>
          <a:solidFill>
            <a:srgbClr val="00FF00"/>
          </a:solidFill>
        </p:spPr>
        <p:txBody>
          <a:bodyPr wrap="square" rtlCol="0">
            <a:spAutoFit/>
          </a:bodyPr>
          <a:lstStyle/>
          <a:p>
            <a:pPr algn="ctr"/>
            <a:r>
              <a:rPr lang="en-US" sz="1400" b="1" dirty="0" smtClean="0"/>
              <a:t>Keith Topping</a:t>
            </a:r>
          </a:p>
        </p:txBody>
      </p:sp>
      <p:sp>
        <p:nvSpPr>
          <p:cNvPr id="20" name="Rectangle 19"/>
          <p:cNvSpPr/>
          <p:nvPr/>
        </p:nvSpPr>
        <p:spPr>
          <a:xfrm>
            <a:off x="584232" y="173789"/>
            <a:ext cx="8332505" cy="467895"/>
          </a:xfrm>
          <a:prstGeom prst="rect">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With thanks to…</a:t>
            </a:r>
            <a:endParaRPr lang="en-US" dirty="0"/>
          </a:p>
        </p:txBody>
      </p:sp>
    </p:spTree>
    <p:extLst>
      <p:ext uri="{BB962C8B-B14F-4D97-AF65-F5344CB8AC3E}">
        <p14:creationId xmlns:p14="http://schemas.microsoft.com/office/powerpoint/2010/main" val="397408090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252254"/>
            <a:ext cx="9144000" cy="6851561"/>
          </a:xfrm>
          <a:prstGeom prst="rect">
            <a:avLst/>
          </a:prstGeom>
          <a:solidFill>
            <a:srgbClr val="00FF00"/>
          </a:solidFill>
          <a:ln>
            <a:noFill/>
          </a:ln>
        </p:spPr>
      </p:pic>
      <p:sp>
        <p:nvSpPr>
          <p:cNvPr id="9" name="Curved Down Ribbon 8"/>
          <p:cNvSpPr/>
          <p:nvPr/>
        </p:nvSpPr>
        <p:spPr>
          <a:xfrm>
            <a:off x="537610" y="237140"/>
            <a:ext cx="8342087" cy="1143139"/>
          </a:xfrm>
          <a:prstGeom prst="ellipseRibbon">
            <a:avLst>
              <a:gd name="adj1" fmla="val 25000"/>
              <a:gd name="adj2" fmla="val 64173"/>
              <a:gd name="adj3" fmla="val 12500"/>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FFFF"/>
                </a:solidFill>
              </a:rPr>
              <a:t>Problem #1</a:t>
            </a:r>
          </a:p>
          <a:p>
            <a:pPr algn="ctr"/>
            <a:r>
              <a:rPr lang="en-US" sz="2400" b="1" dirty="0" smtClean="0">
                <a:solidFill>
                  <a:srgbClr val="FFFFFF"/>
                </a:solidFill>
              </a:rPr>
              <a:t>Problem logistics = Problem learning</a:t>
            </a:r>
            <a:endParaRPr lang="en-US" sz="2400" b="1" dirty="0">
              <a:solidFill>
                <a:srgbClr val="FFFFFF"/>
              </a:solidFill>
            </a:endParaRPr>
          </a:p>
        </p:txBody>
      </p:sp>
      <p:sp>
        <p:nvSpPr>
          <p:cNvPr id="11" name="Right Arrow 10"/>
          <p:cNvSpPr/>
          <p:nvPr/>
        </p:nvSpPr>
        <p:spPr>
          <a:xfrm rot="1055074">
            <a:off x="-240849" y="1992269"/>
            <a:ext cx="3262391" cy="1379263"/>
          </a:xfrm>
          <a:prstGeom prst="rightArrow">
            <a:avLst/>
          </a:prstGeom>
          <a:solidFill>
            <a:srgbClr val="FF00FF"/>
          </a:solid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Sculpture Studios</a:t>
            </a:r>
          </a:p>
          <a:p>
            <a:pPr algn="ctr"/>
            <a:r>
              <a:rPr lang="en-US" b="1" dirty="0" smtClean="0">
                <a:solidFill>
                  <a:srgbClr val="000000"/>
                </a:solidFill>
              </a:rPr>
              <a:t>(Barbarian Territory)</a:t>
            </a:r>
            <a:endParaRPr lang="en-US" b="1" dirty="0">
              <a:solidFill>
                <a:srgbClr val="000000"/>
              </a:solidFill>
            </a:endParaRPr>
          </a:p>
        </p:txBody>
      </p:sp>
      <p:sp>
        <p:nvSpPr>
          <p:cNvPr id="12" name="Left Arrow 11"/>
          <p:cNvSpPr/>
          <p:nvPr/>
        </p:nvSpPr>
        <p:spPr>
          <a:xfrm rot="20498292">
            <a:off x="5627079" y="3109643"/>
            <a:ext cx="3538818" cy="1444941"/>
          </a:xfrm>
          <a:prstGeom prst="leftArrow">
            <a:avLst/>
          </a:prstGeom>
          <a:solidFill>
            <a:srgbClr val="FFFF00"/>
          </a:solidFill>
          <a:ln w="952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Contextual Studies Office </a:t>
            </a:r>
          </a:p>
          <a:p>
            <a:pPr algn="ctr"/>
            <a:r>
              <a:rPr lang="en-US" b="1" dirty="0" smtClean="0">
                <a:solidFill>
                  <a:srgbClr val="000000"/>
                </a:solidFill>
              </a:rPr>
              <a:t>(Bastion of Intellect + Civility)</a:t>
            </a:r>
            <a:endParaRPr lang="en-US" b="1" dirty="0">
              <a:solidFill>
                <a:srgbClr val="000000"/>
              </a:solidFill>
            </a:endParaRPr>
          </a:p>
        </p:txBody>
      </p:sp>
      <p:sp>
        <p:nvSpPr>
          <p:cNvPr id="13" name="Left Arrow 12"/>
          <p:cNvSpPr/>
          <p:nvPr/>
        </p:nvSpPr>
        <p:spPr>
          <a:xfrm rot="381107">
            <a:off x="34964" y="5718438"/>
            <a:ext cx="5470456" cy="935613"/>
          </a:xfrm>
          <a:prstGeom prst="leftArrow">
            <a:avLst/>
          </a:prstGeom>
          <a:solidFill>
            <a:srgbClr val="00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Hallowed Lecture Theatre 500m down the road</a:t>
            </a:r>
            <a:endParaRPr lang="en-US" b="1" dirty="0">
              <a:solidFill>
                <a:srgbClr val="000000"/>
              </a:solidFill>
            </a:endParaRPr>
          </a:p>
        </p:txBody>
      </p:sp>
      <p:pic>
        <p:nvPicPr>
          <p:cNvPr id="2" name="Picture 1"/>
          <p:cNvPicPr>
            <a:picLocks noChangeAspect="1"/>
          </p:cNvPicPr>
          <p:nvPr/>
        </p:nvPicPr>
        <p:blipFill>
          <a:blip r:embed="rId4"/>
          <a:stretch>
            <a:fillRect/>
          </a:stretch>
        </p:blipFill>
        <p:spPr>
          <a:xfrm>
            <a:off x="5160210" y="5666196"/>
            <a:ext cx="1657685" cy="1059077"/>
          </a:xfrm>
          <a:prstGeom prst="rect">
            <a:avLst/>
          </a:prstGeom>
          <a:solidFill>
            <a:srgbClr val="00FF00"/>
          </a:solidFill>
          <a:ln w="57150" cmpd="sng">
            <a:solidFill>
              <a:srgbClr val="00FF00"/>
            </a:solidFill>
          </a:ln>
        </p:spPr>
      </p:pic>
      <p:sp>
        <p:nvSpPr>
          <p:cNvPr id="16" name="Cloud Callout 15"/>
          <p:cNvSpPr/>
          <p:nvPr/>
        </p:nvSpPr>
        <p:spPr>
          <a:xfrm>
            <a:off x="6305830" y="4953000"/>
            <a:ext cx="1631670" cy="1242735"/>
          </a:xfrm>
          <a:prstGeom prst="cloudCallout">
            <a:avLst>
              <a:gd name="adj1" fmla="val 60068"/>
              <a:gd name="adj2" fmla="val 29125"/>
            </a:avLst>
          </a:prstGeom>
          <a:solidFill>
            <a:srgbClr val="66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Even the styles of the architecture enforce a Great Divide </a:t>
            </a:r>
            <a:endParaRPr lang="en-US" sz="1200" dirty="0">
              <a:solidFill>
                <a:srgbClr val="000000"/>
              </a:solidFill>
            </a:endParaRPr>
          </a:p>
        </p:txBody>
      </p:sp>
    </p:spTree>
    <p:extLst>
      <p:ext uri="{BB962C8B-B14F-4D97-AF65-F5344CB8AC3E}">
        <p14:creationId xmlns:p14="http://schemas.microsoft.com/office/powerpoint/2010/main" val="539212873"/>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xmlns:p14="http://schemas.microsoft.com/office/powerpoint/2010/main" spd="slow" advClick="0" advTm="90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49530" y="0"/>
            <a:ext cx="10553330" cy="6858000"/>
          </a:xfrm>
          <a:prstGeom prst="rect">
            <a:avLst/>
          </a:prstGeom>
        </p:spPr>
      </p:pic>
      <p:sp>
        <p:nvSpPr>
          <p:cNvPr id="3" name="Rounded Rectangular Callout 2"/>
          <p:cNvSpPr/>
          <p:nvPr/>
        </p:nvSpPr>
        <p:spPr>
          <a:xfrm>
            <a:off x="3136251" y="4100050"/>
            <a:ext cx="2926530" cy="2774408"/>
          </a:xfrm>
          <a:prstGeom prst="wedgeRoundRectCallout">
            <a:avLst>
              <a:gd name="adj1" fmla="val -36230"/>
              <a:gd name="adj2" fmla="val -92185"/>
              <a:gd name="adj3" fmla="val 16667"/>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5535" y="4388827"/>
            <a:ext cx="1739994" cy="2289315"/>
          </a:xfrm>
          <a:prstGeom prst="rect">
            <a:avLst/>
          </a:prstGeom>
        </p:spPr>
      </p:pic>
      <p:sp>
        <p:nvSpPr>
          <p:cNvPr id="5" name="Rectangle 4"/>
          <p:cNvSpPr/>
          <p:nvPr/>
        </p:nvSpPr>
        <p:spPr>
          <a:xfrm>
            <a:off x="3539397" y="4644888"/>
            <a:ext cx="1365138" cy="17778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“Was </a:t>
            </a:r>
            <a:r>
              <a:rPr lang="en-GB" sz="1400" dirty="0" err="1">
                <a:solidFill>
                  <a:srgbClr val="000000"/>
                </a:solidFill>
              </a:rPr>
              <a:t>Donuld</a:t>
            </a:r>
            <a:r>
              <a:rPr lang="en-GB" sz="1400" dirty="0">
                <a:solidFill>
                  <a:srgbClr val="000000"/>
                </a:solidFill>
              </a:rPr>
              <a:t> Jud a </a:t>
            </a:r>
            <a:r>
              <a:rPr lang="en-GB" sz="1400" dirty="0" err="1">
                <a:solidFill>
                  <a:srgbClr val="000000"/>
                </a:solidFill>
              </a:rPr>
              <a:t>Minamilest</a:t>
            </a:r>
            <a:r>
              <a:rPr lang="en-GB" sz="1400" dirty="0" smtClean="0">
                <a:solidFill>
                  <a:srgbClr val="000000"/>
                </a:solidFill>
              </a:rPr>
              <a:t>?”</a:t>
            </a:r>
          </a:p>
          <a:p>
            <a:pPr algn="ctr"/>
            <a:r>
              <a:rPr lang="en-GB" sz="1400" dirty="0" smtClean="0">
                <a:solidFill>
                  <a:srgbClr val="000000"/>
                </a:solidFill>
              </a:rPr>
              <a:t> </a:t>
            </a:r>
            <a:endParaRPr lang="en-US" sz="1400" dirty="0" smtClean="0">
              <a:solidFill>
                <a:srgbClr val="000000"/>
              </a:solidFill>
            </a:endParaRPr>
          </a:p>
          <a:p>
            <a:pPr algn="ctr"/>
            <a:r>
              <a:rPr lang="en-US" sz="1200" dirty="0" smtClean="0">
                <a:solidFill>
                  <a:schemeClr val="tx1"/>
                </a:solidFill>
              </a:rPr>
              <a:t>Essay by </a:t>
            </a:r>
            <a:r>
              <a:rPr lang="en-US" sz="1200" smtClean="0">
                <a:solidFill>
                  <a:schemeClr val="tx1"/>
                </a:solidFill>
              </a:rPr>
              <a:t>YR2  </a:t>
            </a:r>
          </a:p>
          <a:p>
            <a:pPr algn="ctr"/>
            <a:r>
              <a:rPr lang="en-US" sz="1200" smtClean="0">
                <a:solidFill>
                  <a:schemeClr val="tx1"/>
                </a:solidFill>
              </a:rPr>
              <a:t>Fine Art </a:t>
            </a:r>
            <a:r>
              <a:rPr lang="en-US" sz="1200" dirty="0" smtClean="0">
                <a:solidFill>
                  <a:schemeClr val="tx1"/>
                </a:solidFill>
              </a:rPr>
              <a:t>Student</a:t>
            </a:r>
            <a:endParaRPr lang="en-US" sz="1200" dirty="0">
              <a:solidFill>
                <a:schemeClr val="tx1"/>
              </a:solidFill>
            </a:endParaRP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9136" y="5804183"/>
            <a:ext cx="684917" cy="711216"/>
          </a:xfrm>
          <a:prstGeom prst="rect">
            <a:avLst/>
          </a:prstGeom>
          <a:ln>
            <a:solidFill>
              <a:srgbClr val="000000"/>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99136" y="5148057"/>
            <a:ext cx="785791" cy="611972"/>
          </a:xfrm>
          <a:prstGeom prst="rect">
            <a:avLst/>
          </a:prstGeom>
          <a:ln>
            <a:solidFill>
              <a:srgbClr val="000000"/>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9136" y="4474339"/>
            <a:ext cx="825792" cy="600430"/>
          </a:xfrm>
          <a:prstGeom prst="rect">
            <a:avLst/>
          </a:prstGeom>
          <a:ln>
            <a:solidFill>
              <a:srgbClr val="000000"/>
            </a:solidFill>
          </a:ln>
        </p:spPr>
      </p:pic>
      <p:sp>
        <p:nvSpPr>
          <p:cNvPr id="10" name="Rounded Rectangle 9"/>
          <p:cNvSpPr/>
          <p:nvPr/>
        </p:nvSpPr>
        <p:spPr>
          <a:xfrm>
            <a:off x="-54027" y="4100051"/>
            <a:ext cx="2710240" cy="2774408"/>
          </a:xfrm>
          <a:prstGeom prst="roundRect">
            <a:avLst/>
          </a:prstGeom>
          <a:solidFill>
            <a:srgbClr val="00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389" y="5074769"/>
            <a:ext cx="2408631" cy="1660897"/>
          </a:xfrm>
          <a:prstGeom prst="rect">
            <a:avLst/>
          </a:prstGeom>
        </p:spPr>
      </p:pic>
      <p:sp>
        <p:nvSpPr>
          <p:cNvPr id="11" name="TextBox 10"/>
          <p:cNvSpPr txBox="1"/>
          <p:nvPr/>
        </p:nvSpPr>
        <p:spPr>
          <a:xfrm>
            <a:off x="-350324" y="4053394"/>
            <a:ext cx="3196705" cy="923330"/>
          </a:xfrm>
          <a:prstGeom prst="rect">
            <a:avLst/>
          </a:prstGeom>
          <a:noFill/>
        </p:spPr>
        <p:txBody>
          <a:bodyPr wrap="square" rtlCol="0">
            <a:spAutoFit/>
          </a:bodyPr>
          <a:lstStyle/>
          <a:p>
            <a:pPr algn="ctr"/>
            <a:r>
              <a:rPr lang="en-US" sz="2400" b="1" dirty="0" smtClean="0"/>
              <a:t>Student’s work: </a:t>
            </a:r>
          </a:p>
          <a:p>
            <a:pPr algn="ctr"/>
            <a:r>
              <a:rPr lang="en-US" dirty="0" smtClean="0"/>
              <a:t>Sugar Cube + Glue DIY</a:t>
            </a:r>
          </a:p>
          <a:p>
            <a:pPr algn="ctr"/>
            <a:r>
              <a:rPr lang="en-US" sz="1200" dirty="0" smtClean="0"/>
              <a:t>(fictional example found on internet)</a:t>
            </a:r>
            <a:endParaRPr lang="en-US" sz="1200" dirty="0"/>
          </a:p>
        </p:txBody>
      </p:sp>
      <p:sp>
        <p:nvSpPr>
          <p:cNvPr id="12" name="Not Equal 11"/>
          <p:cNvSpPr/>
          <p:nvPr/>
        </p:nvSpPr>
        <p:spPr>
          <a:xfrm>
            <a:off x="1989053" y="5074769"/>
            <a:ext cx="1856490" cy="1248759"/>
          </a:xfrm>
          <a:prstGeom prst="mathNotEqual">
            <a:avLst/>
          </a:prstGeom>
          <a:solidFill>
            <a:srgbClr val="FF0000"/>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Up Ribbon 12"/>
          <p:cNvSpPr/>
          <p:nvPr/>
        </p:nvSpPr>
        <p:spPr>
          <a:xfrm>
            <a:off x="6218250" y="5723997"/>
            <a:ext cx="3087227" cy="1011670"/>
          </a:xfrm>
          <a:prstGeom prst="ribbon2">
            <a:avLst>
              <a:gd name="adj1" fmla="val 16667"/>
              <a:gd name="adj2" fmla="val 75000"/>
            </a:avLst>
          </a:prstGeom>
          <a:solidFill>
            <a:srgbClr val="FF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My Alter Ego</a:t>
            </a:r>
          </a:p>
          <a:p>
            <a:pPr algn="ctr"/>
            <a:r>
              <a:rPr lang="en-US" sz="1400" dirty="0" smtClean="0">
                <a:solidFill>
                  <a:srgbClr val="000000"/>
                </a:solidFill>
              </a:rPr>
              <a:t>Patricia Ellis: 1930s Film Starlet</a:t>
            </a:r>
            <a:endParaRPr lang="en-US" sz="1400" dirty="0">
              <a:solidFill>
                <a:srgbClr val="000000"/>
              </a:solidFill>
            </a:endParaRPr>
          </a:p>
        </p:txBody>
      </p:sp>
      <p:sp>
        <p:nvSpPr>
          <p:cNvPr id="16" name="Cloud Callout 15"/>
          <p:cNvSpPr/>
          <p:nvPr/>
        </p:nvSpPr>
        <p:spPr>
          <a:xfrm>
            <a:off x="7452592" y="-126106"/>
            <a:ext cx="1852885" cy="1466835"/>
          </a:xfrm>
          <a:prstGeom prst="cloudCallout">
            <a:avLst>
              <a:gd name="adj1" fmla="val -53545"/>
              <a:gd name="adj2" fmla="val 31728"/>
            </a:avLst>
          </a:prstGeom>
          <a:solidFill>
            <a:srgbClr val="66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Contextual Studies environments are so very intellectually intimidating</a:t>
            </a:r>
            <a:endParaRPr lang="en-US" sz="1200" dirty="0">
              <a:solidFill>
                <a:srgbClr val="000000"/>
              </a:solidFill>
            </a:endParaRPr>
          </a:p>
        </p:txBody>
      </p:sp>
      <p:sp>
        <p:nvSpPr>
          <p:cNvPr id="17" name="Rectangle 16"/>
          <p:cNvSpPr/>
          <p:nvPr/>
        </p:nvSpPr>
        <p:spPr>
          <a:xfrm>
            <a:off x="103389" y="793402"/>
            <a:ext cx="2062384" cy="2739211"/>
          </a:xfrm>
          <a:prstGeom prst="rect">
            <a:avLst/>
          </a:prstGeom>
          <a:solidFill>
            <a:srgbClr val="3366FF"/>
          </a:solidFill>
          <a:ln>
            <a:solidFill>
              <a:srgbClr val="000000"/>
            </a:solidFill>
          </a:ln>
        </p:spPr>
        <p:txBody>
          <a:bodyPr wrap="square">
            <a:spAutoFit/>
          </a:bodyPr>
          <a:lstStyle/>
          <a:p>
            <a:pPr algn="ctr"/>
            <a:r>
              <a:rPr lang="en-US" sz="2000" b="1" dirty="0" smtClean="0">
                <a:solidFill>
                  <a:schemeClr val="bg1"/>
                </a:solidFill>
              </a:rPr>
              <a:t>Problem # 2 Students don’t </a:t>
            </a:r>
            <a:r>
              <a:rPr lang="en-US" sz="3200" b="1" dirty="0" smtClean="0">
                <a:solidFill>
                  <a:schemeClr val="bg1"/>
                </a:solidFill>
              </a:rPr>
              <a:t>SEE</a:t>
            </a:r>
          </a:p>
          <a:p>
            <a:pPr algn="ctr"/>
            <a:r>
              <a:rPr lang="en-US" sz="2000" b="1" dirty="0" smtClean="0">
                <a:solidFill>
                  <a:schemeClr val="bg1"/>
                </a:solidFill>
              </a:rPr>
              <a:t> the relationship between Contextual Studies and studio practice.</a:t>
            </a:r>
            <a:endParaRPr lang="en-US" sz="2000" b="1" dirty="0">
              <a:solidFill>
                <a:schemeClr val="bg1"/>
              </a:solidFill>
            </a:endParaRPr>
          </a:p>
        </p:txBody>
      </p:sp>
      <p:sp>
        <p:nvSpPr>
          <p:cNvPr id="18" name="Oval Callout 17"/>
          <p:cNvSpPr/>
          <p:nvPr/>
        </p:nvSpPr>
        <p:spPr>
          <a:xfrm>
            <a:off x="4532315" y="284610"/>
            <a:ext cx="2233314" cy="2342557"/>
          </a:xfrm>
          <a:prstGeom prst="wedgeEllipseCallout">
            <a:avLst>
              <a:gd name="adj1" fmla="val 67319"/>
              <a:gd name="adj2" fmla="val -1468"/>
            </a:avLst>
          </a:prstGeom>
          <a:solidFill>
            <a:srgbClr val="FF6FC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4751268" y="592797"/>
            <a:ext cx="1742723" cy="1754327"/>
          </a:xfrm>
          <a:prstGeom prst="rect">
            <a:avLst/>
          </a:prstGeom>
        </p:spPr>
        <p:txBody>
          <a:bodyPr wrap="square">
            <a:spAutoFit/>
          </a:bodyPr>
          <a:lstStyle/>
          <a:p>
            <a:pPr algn="ctr"/>
            <a:r>
              <a:rPr lang="en-US" sz="1200" b="1" dirty="0" smtClean="0">
                <a:solidFill>
                  <a:srgbClr val="000000"/>
                </a:solidFill>
              </a:rPr>
              <a:t>This student works with cubes, so has written an essay about an artist who worked with cubes 50 years ago. </a:t>
            </a:r>
            <a:r>
              <a:rPr lang="en-US" sz="1200" b="1" dirty="0">
                <a:solidFill>
                  <a:srgbClr val="000000"/>
                </a:solidFill>
              </a:rPr>
              <a:t>I</a:t>
            </a:r>
            <a:r>
              <a:rPr lang="en-US" sz="1200" b="1" dirty="0" smtClean="0">
                <a:solidFill>
                  <a:srgbClr val="000000"/>
                </a:solidFill>
              </a:rPr>
              <a:t>t’s a very superficial connection. </a:t>
            </a:r>
            <a:endParaRPr lang="en-US" sz="1200" b="1" dirty="0">
              <a:solidFill>
                <a:srgbClr val="000000"/>
              </a:solidFill>
            </a:endParaRPr>
          </a:p>
          <a:p>
            <a:pPr algn="ctr"/>
            <a:r>
              <a:rPr lang="en-US" sz="1200" b="1" dirty="0" smtClean="0">
                <a:solidFill>
                  <a:srgbClr val="000000"/>
                </a:solidFill>
              </a:rPr>
              <a:t>They’ve learned nothing that might help develop their own ideas.</a:t>
            </a:r>
          </a:p>
        </p:txBody>
      </p:sp>
      <p:sp>
        <p:nvSpPr>
          <p:cNvPr id="30" name="Rectangle 29"/>
          <p:cNvSpPr/>
          <p:nvPr/>
        </p:nvSpPr>
        <p:spPr>
          <a:xfrm>
            <a:off x="3263068" y="4141259"/>
            <a:ext cx="2637561" cy="276999"/>
          </a:xfrm>
          <a:prstGeom prst="rect">
            <a:avLst/>
          </a:prstGeom>
        </p:spPr>
        <p:txBody>
          <a:bodyPr wrap="none">
            <a:spAutoFit/>
          </a:bodyPr>
          <a:lstStyle/>
          <a:p>
            <a:pPr algn="ctr"/>
            <a:r>
              <a:rPr lang="en-US" sz="1200" dirty="0" smtClean="0"/>
              <a:t>(actual essay topic from previous year)</a:t>
            </a:r>
            <a:endParaRPr lang="en-US" sz="1200" dirty="0"/>
          </a:p>
        </p:txBody>
      </p:sp>
    </p:spTree>
    <p:extLst>
      <p:ext uri="{BB962C8B-B14F-4D97-AF65-F5344CB8AC3E}">
        <p14:creationId xmlns:p14="http://schemas.microsoft.com/office/powerpoint/2010/main" val="62692131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8221" y="0"/>
            <a:ext cx="9144000" cy="3905250"/>
          </a:xfrm>
          <a:prstGeom prst="rect">
            <a:avLst/>
          </a:prstGeom>
          <a:solidFill>
            <a:srgbClr val="3366FF"/>
          </a:solidFill>
        </p:spPr>
      </p:pic>
      <p:pic>
        <p:nvPicPr>
          <p:cNvPr id="3" name="Picture 2"/>
          <p:cNvPicPr>
            <a:picLocks noChangeAspect="1"/>
          </p:cNvPicPr>
          <p:nvPr/>
        </p:nvPicPr>
        <p:blipFill>
          <a:blip r:embed="rId4"/>
          <a:stretch>
            <a:fillRect/>
          </a:stretch>
        </p:blipFill>
        <p:spPr>
          <a:xfrm>
            <a:off x="797377" y="3534808"/>
            <a:ext cx="8346623" cy="3323192"/>
          </a:xfrm>
          <a:prstGeom prst="rect">
            <a:avLst/>
          </a:prstGeom>
        </p:spPr>
      </p:pic>
      <p:sp>
        <p:nvSpPr>
          <p:cNvPr id="4" name="Rectangle 3"/>
          <p:cNvSpPr/>
          <p:nvPr/>
        </p:nvSpPr>
        <p:spPr>
          <a:xfrm rot="16200000">
            <a:off x="-1392012" y="1392011"/>
            <a:ext cx="3581400" cy="79737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Studio (Social Environment)</a:t>
            </a:r>
            <a:endParaRPr lang="en-US" b="1" dirty="0">
              <a:solidFill>
                <a:srgbClr val="000000"/>
              </a:solidFill>
            </a:endParaRPr>
          </a:p>
        </p:txBody>
      </p:sp>
      <p:sp>
        <p:nvSpPr>
          <p:cNvPr id="6" name="Rectangle 5"/>
          <p:cNvSpPr/>
          <p:nvPr/>
        </p:nvSpPr>
        <p:spPr>
          <a:xfrm rot="16200000">
            <a:off x="-1239611" y="4821011"/>
            <a:ext cx="3276600" cy="797376"/>
          </a:xfrm>
          <a:prstGeom prst="rect">
            <a:avLst/>
          </a:prstGeom>
          <a:solidFill>
            <a:srgbClr val="FF8000"/>
          </a:solidFill>
          <a:ln>
            <a:solidFill>
              <a:srgbClr val="CC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Essay (Solitary Activity)</a:t>
            </a:r>
            <a:endParaRPr lang="en-US" b="1" dirty="0">
              <a:solidFill>
                <a:srgbClr val="000000"/>
              </a:solidFill>
            </a:endParaRPr>
          </a:p>
        </p:txBody>
      </p:sp>
      <p:sp>
        <p:nvSpPr>
          <p:cNvPr id="7" name="Oval Callout 6"/>
          <p:cNvSpPr/>
          <p:nvPr/>
        </p:nvSpPr>
        <p:spPr>
          <a:xfrm>
            <a:off x="2419684" y="3288632"/>
            <a:ext cx="2914316" cy="1163051"/>
          </a:xfrm>
          <a:prstGeom prst="wedgeEllipseCallout">
            <a:avLst>
              <a:gd name="adj1" fmla="val 53775"/>
              <a:gd name="adj2" fmla="val 99354"/>
            </a:avLst>
          </a:prstGeom>
          <a:solidFill>
            <a:srgbClr val="00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Essay writing is so lonely.</a:t>
            </a:r>
            <a:endParaRPr lang="en-US" sz="2000" dirty="0">
              <a:solidFill>
                <a:schemeClr val="tx1"/>
              </a:solidFill>
            </a:endParaRPr>
          </a:p>
        </p:txBody>
      </p:sp>
      <p:sp>
        <p:nvSpPr>
          <p:cNvPr id="5" name="Cloud Callout 4"/>
          <p:cNvSpPr/>
          <p:nvPr/>
        </p:nvSpPr>
        <p:spPr>
          <a:xfrm>
            <a:off x="5467684" y="1336842"/>
            <a:ext cx="2646947" cy="1537368"/>
          </a:xfrm>
          <a:prstGeom prst="cloudCallout">
            <a:avLst>
              <a:gd name="adj1" fmla="val -8247"/>
              <a:gd name="adj2" fmla="val 113804"/>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Problem #3</a:t>
            </a:r>
          </a:p>
          <a:p>
            <a:pPr algn="ctr"/>
            <a:r>
              <a:rPr lang="en-US" b="1" dirty="0" smtClean="0"/>
              <a:t>Students need a community of essay practice</a:t>
            </a:r>
            <a:endParaRPr lang="en-US" b="1" dirty="0"/>
          </a:p>
        </p:txBody>
      </p:sp>
    </p:spTree>
    <p:extLst>
      <p:ext uri="{BB962C8B-B14F-4D97-AF65-F5344CB8AC3E}">
        <p14:creationId xmlns:p14="http://schemas.microsoft.com/office/powerpoint/2010/main" val="864657713"/>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xmlns:p14="http://schemas.microsoft.com/office/powerpoint/2010/main" spd="slow" advClick="0" advTm="900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7071896"/>
          </a:xfrm>
          <a:prstGeom prst="rect">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b="1" dirty="0" smtClean="0"/>
              <a:t>So… I asked my students…</a:t>
            </a:r>
            <a:endParaRPr lang="en-US" sz="4400" b="1" dirty="0">
              <a:ln w="3175" cmpd="sng">
                <a:solidFill>
                  <a:srgbClr val="000000"/>
                </a:solidFill>
              </a:ln>
              <a:solidFill>
                <a:schemeClr val="bg1"/>
              </a:solidFill>
            </a:endParaRPr>
          </a:p>
        </p:txBody>
      </p:sp>
    </p:spTree>
    <p:extLst>
      <p:ext uri="{BB962C8B-B14F-4D97-AF65-F5344CB8AC3E}">
        <p14:creationId xmlns:p14="http://schemas.microsoft.com/office/powerpoint/2010/main" val="2073428317"/>
      </p:ext>
    </p:extLst>
  </p:cSld>
  <p:clrMapOvr>
    <a:masterClrMapping/>
  </p:clrMapOvr>
  <mc:AlternateContent xmlns:mc="http://schemas.openxmlformats.org/markup-compatibility/2006" xmlns:p14="http://schemas.microsoft.com/office/powerpoint/2010/main">
    <mc:Choice Requires="p14">
      <p:transition p14:dur="100" advClick="0" advTm="1500">
        <p:cut/>
      </p:transition>
    </mc:Choice>
    <mc:Fallback xmlns="">
      <p:transition xmlns:p14="http://schemas.microsoft.com/office/powerpoint/2010/main" advClick="0" advTm="1500">
        <p:cu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tor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6951" y="244263"/>
            <a:ext cx="1433930" cy="1808838"/>
          </a:xfrm>
          <a:prstGeom prst="rect">
            <a:avLst/>
          </a:prstGeom>
          <a:ln>
            <a:solidFill>
              <a:srgbClr val="000000"/>
            </a:solidFill>
          </a:ln>
        </p:spPr>
      </p:pic>
      <p:sp>
        <p:nvSpPr>
          <p:cNvPr id="5" name="Rounded Rectangular Callout 4"/>
          <p:cNvSpPr/>
          <p:nvPr/>
        </p:nvSpPr>
        <p:spPr>
          <a:xfrm>
            <a:off x="295326" y="205221"/>
            <a:ext cx="4850058" cy="1714650"/>
          </a:xfrm>
          <a:prstGeom prst="wedgeRoundRectCallout">
            <a:avLst>
              <a:gd name="adj1" fmla="val 74057"/>
              <a:gd name="adj2" fmla="val -7743"/>
              <a:gd name="adj3" fmla="val 16667"/>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b="1" dirty="0" smtClean="0"/>
              <a:t>What </a:t>
            </a:r>
            <a:r>
              <a:rPr lang="en-US" b="1" dirty="0"/>
              <a:t>are your strengths / weaknesses in researching </a:t>
            </a:r>
            <a:r>
              <a:rPr lang="en-US" b="1" dirty="0" smtClean="0"/>
              <a:t>essays?</a:t>
            </a:r>
          </a:p>
          <a:p>
            <a:pPr lvl="0"/>
            <a:endParaRPr lang="en-US" b="1" dirty="0" smtClean="0"/>
          </a:p>
          <a:p>
            <a:pPr lvl="0"/>
            <a:r>
              <a:rPr lang="en-US" b="1" dirty="0" smtClean="0"/>
              <a:t>Do </a:t>
            </a:r>
            <a:r>
              <a:rPr lang="en-US" b="1" dirty="0"/>
              <a:t>you think academic essays are useful for your practice? </a:t>
            </a:r>
            <a:endParaRPr lang="en-US" b="1" dirty="0" smtClean="0"/>
          </a:p>
        </p:txBody>
      </p:sp>
      <p:sp>
        <p:nvSpPr>
          <p:cNvPr id="6" name="Oval Callout 5"/>
          <p:cNvSpPr/>
          <p:nvPr/>
        </p:nvSpPr>
        <p:spPr>
          <a:xfrm>
            <a:off x="416011" y="3590461"/>
            <a:ext cx="2014362" cy="985188"/>
          </a:xfrm>
          <a:prstGeom prst="wedgeEllipseCallout">
            <a:avLst>
              <a:gd name="adj1" fmla="val 113727"/>
              <a:gd name="adj2" fmla="val 90623"/>
            </a:avLst>
          </a:prstGeom>
          <a:solidFill>
            <a:srgbClr val="FF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GB" sz="1600" dirty="0">
                <a:solidFill>
                  <a:srgbClr val="000000"/>
                </a:solidFill>
              </a:rPr>
              <a:t> </a:t>
            </a:r>
            <a:r>
              <a:rPr lang="en-GB" sz="1600" dirty="0" smtClean="0">
                <a:solidFill>
                  <a:srgbClr val="000000"/>
                </a:solidFill>
              </a:rPr>
              <a:t>Finding </a:t>
            </a:r>
            <a:r>
              <a:rPr lang="en-GB" sz="1600" dirty="0">
                <a:solidFill>
                  <a:srgbClr val="000000"/>
                </a:solidFill>
              </a:rPr>
              <a:t>relevant research</a:t>
            </a:r>
            <a:endParaRPr lang="en-US" sz="1600" dirty="0">
              <a:solidFill>
                <a:srgbClr val="000000"/>
              </a:solidFill>
            </a:endParaRPr>
          </a:p>
        </p:txBody>
      </p:sp>
      <p:sp>
        <p:nvSpPr>
          <p:cNvPr id="7" name="Oval Callout 6"/>
          <p:cNvSpPr/>
          <p:nvPr/>
        </p:nvSpPr>
        <p:spPr>
          <a:xfrm>
            <a:off x="1992467" y="2320664"/>
            <a:ext cx="1992467" cy="1007081"/>
          </a:xfrm>
          <a:prstGeom prst="wedgeEllipseCallout">
            <a:avLst>
              <a:gd name="adj1" fmla="val 61218"/>
              <a:gd name="adj2" fmla="val 188587"/>
            </a:avLst>
          </a:prstGeom>
          <a:solidFill>
            <a:srgbClr val="66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400" dirty="0" smtClean="0">
                <a:solidFill>
                  <a:srgbClr val="000000"/>
                </a:solidFill>
              </a:rPr>
              <a:t>Not knowing if my research is relevant</a:t>
            </a:r>
            <a:endParaRPr lang="en-US" sz="1400" dirty="0">
              <a:solidFill>
                <a:srgbClr val="000000"/>
              </a:solidFill>
            </a:endParaRPr>
          </a:p>
        </p:txBody>
      </p:sp>
      <p:sp>
        <p:nvSpPr>
          <p:cNvPr id="8" name="Oval Callout 7"/>
          <p:cNvSpPr/>
          <p:nvPr/>
        </p:nvSpPr>
        <p:spPr>
          <a:xfrm>
            <a:off x="3984934" y="2034648"/>
            <a:ext cx="2167630" cy="899022"/>
          </a:xfrm>
          <a:prstGeom prst="wedgeEllipseCallout">
            <a:avLst>
              <a:gd name="adj1" fmla="val 2355"/>
              <a:gd name="adj2" fmla="val 254882"/>
            </a:avLst>
          </a:prstGeom>
          <a:solidFill>
            <a:srgbClr val="00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0000"/>
              </a:lnSpc>
            </a:pPr>
            <a:r>
              <a:rPr lang="en-US" sz="1600" dirty="0" smtClean="0">
                <a:solidFill>
                  <a:srgbClr val="000000"/>
                </a:solidFill>
              </a:rPr>
              <a:t>Finding a topic that relates to my work</a:t>
            </a:r>
            <a:endParaRPr lang="en-US" sz="1600" dirty="0">
              <a:solidFill>
                <a:srgbClr val="000000"/>
              </a:solidFill>
            </a:endParaRPr>
          </a:p>
        </p:txBody>
      </p:sp>
      <p:sp>
        <p:nvSpPr>
          <p:cNvPr id="9" name="Oval Callout 8"/>
          <p:cNvSpPr/>
          <p:nvPr/>
        </p:nvSpPr>
        <p:spPr>
          <a:xfrm>
            <a:off x="3404710" y="3546674"/>
            <a:ext cx="1160447" cy="591112"/>
          </a:xfrm>
          <a:prstGeom prst="wedgeEllipseCallout">
            <a:avLst>
              <a:gd name="adj1" fmla="val 66410"/>
              <a:gd name="adj2" fmla="val 159538"/>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0000"/>
              </a:lnSpc>
            </a:pPr>
            <a:r>
              <a:rPr lang="en-US" sz="1600" dirty="0" smtClean="0">
                <a:solidFill>
                  <a:srgbClr val="000000"/>
                </a:solidFill>
              </a:rPr>
              <a:t>I can’t read</a:t>
            </a:r>
            <a:endParaRPr lang="en-US" sz="1600" dirty="0">
              <a:solidFill>
                <a:srgbClr val="000000"/>
              </a:solidFill>
            </a:endParaRPr>
          </a:p>
        </p:txBody>
      </p:sp>
      <p:sp>
        <p:nvSpPr>
          <p:cNvPr id="10" name="Oval Callout 9"/>
          <p:cNvSpPr/>
          <p:nvPr/>
        </p:nvSpPr>
        <p:spPr>
          <a:xfrm>
            <a:off x="4893794" y="2933670"/>
            <a:ext cx="1839201" cy="700576"/>
          </a:xfrm>
          <a:prstGeom prst="wedgeEllipseCallout">
            <a:avLst>
              <a:gd name="adj1" fmla="val -10214"/>
              <a:gd name="adj2" fmla="val 247198"/>
            </a:avLst>
          </a:prstGeom>
          <a:solidFill>
            <a:srgbClr val="FF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0000"/>
              </a:lnSpc>
            </a:pPr>
            <a:r>
              <a:rPr lang="en-US" sz="1400" dirty="0" smtClean="0">
                <a:solidFill>
                  <a:srgbClr val="000000"/>
                </a:solidFill>
              </a:rPr>
              <a:t>I </a:t>
            </a:r>
            <a:r>
              <a:rPr lang="en-US" sz="1400" dirty="0" err="1" smtClean="0">
                <a:solidFill>
                  <a:srgbClr val="000000"/>
                </a:solidFill>
              </a:rPr>
              <a:t>dunno</a:t>
            </a:r>
            <a:r>
              <a:rPr lang="en-US" sz="1400" dirty="0" smtClean="0">
                <a:solidFill>
                  <a:srgbClr val="000000"/>
                </a:solidFill>
              </a:rPr>
              <a:t>, essays are kind of useful, I guess</a:t>
            </a:r>
            <a:endParaRPr lang="en-US" sz="1400" dirty="0">
              <a:solidFill>
                <a:srgbClr val="000000"/>
              </a:solidFill>
            </a:endParaRPr>
          </a:p>
        </p:txBody>
      </p:sp>
      <p:sp>
        <p:nvSpPr>
          <p:cNvPr id="11" name="Oval Callout 10"/>
          <p:cNvSpPr/>
          <p:nvPr/>
        </p:nvSpPr>
        <p:spPr>
          <a:xfrm>
            <a:off x="6152563" y="4137786"/>
            <a:ext cx="1182343" cy="591114"/>
          </a:xfrm>
          <a:prstGeom prst="wedgeEllipseCallout">
            <a:avLst>
              <a:gd name="adj1" fmla="val -46759"/>
              <a:gd name="adj2" fmla="val 73311"/>
            </a:avLst>
          </a:prstGeom>
          <a:solidFill>
            <a:srgbClr val="FF6FC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0000"/>
              </a:lnSpc>
            </a:pPr>
            <a:r>
              <a:rPr lang="en-US" sz="1600" dirty="0" smtClean="0">
                <a:solidFill>
                  <a:srgbClr val="000000"/>
                </a:solidFill>
              </a:rPr>
              <a:t>I like essays, me</a:t>
            </a:r>
            <a:endParaRPr lang="en-US" sz="1600" dirty="0">
              <a:solidFill>
                <a:srgbClr val="000000"/>
              </a:solidFill>
            </a:endParaRPr>
          </a:p>
        </p:txBody>
      </p:sp>
      <p:sp>
        <p:nvSpPr>
          <p:cNvPr id="12" name="Up Arrow Callout 11"/>
          <p:cNvSpPr/>
          <p:nvPr/>
        </p:nvSpPr>
        <p:spPr>
          <a:xfrm>
            <a:off x="3765982" y="6217629"/>
            <a:ext cx="2386582" cy="640372"/>
          </a:xfrm>
          <a:prstGeom prst="upArrowCallout">
            <a:avLst/>
          </a:prstGeom>
          <a:solidFill>
            <a:srgbClr val="8000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Students</a:t>
            </a:r>
            <a:endParaRPr lang="en-US" dirty="0"/>
          </a:p>
        </p:txBody>
      </p:sp>
      <p:sp>
        <p:nvSpPr>
          <p:cNvPr id="14" name="Up Arrow Callout 13"/>
          <p:cNvSpPr/>
          <p:nvPr/>
        </p:nvSpPr>
        <p:spPr>
          <a:xfrm>
            <a:off x="481697" y="6223103"/>
            <a:ext cx="2014362" cy="634898"/>
          </a:xfrm>
          <a:prstGeom prst="upArrowCallout">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Masterpieces</a:t>
            </a:r>
            <a:endParaRPr lang="en-US" dirty="0"/>
          </a:p>
        </p:txBody>
      </p:sp>
      <p:sp>
        <p:nvSpPr>
          <p:cNvPr id="15" name="Up Arrow Callout 14"/>
          <p:cNvSpPr/>
          <p:nvPr/>
        </p:nvSpPr>
        <p:spPr>
          <a:xfrm>
            <a:off x="6523916" y="6223103"/>
            <a:ext cx="2014362" cy="634898"/>
          </a:xfrm>
          <a:prstGeom prst="upArrowCallout">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Masterpieces</a:t>
            </a:r>
            <a:endParaRPr lang="en-US" dirty="0"/>
          </a:p>
        </p:txBody>
      </p:sp>
      <p:pic>
        <p:nvPicPr>
          <p:cNvPr id="2" name="Picture 1"/>
          <p:cNvPicPr>
            <a:picLocks noChangeAspect="1"/>
          </p:cNvPicPr>
          <p:nvPr/>
        </p:nvPicPr>
        <p:blipFill>
          <a:blip r:embed="rId5"/>
          <a:stretch>
            <a:fillRect/>
          </a:stretch>
        </p:blipFill>
        <p:spPr>
          <a:xfrm>
            <a:off x="7240880" y="1104782"/>
            <a:ext cx="1903119" cy="1215882"/>
          </a:xfrm>
          <a:prstGeom prst="rect">
            <a:avLst/>
          </a:prstGeom>
        </p:spPr>
      </p:pic>
      <p:grpSp>
        <p:nvGrpSpPr>
          <p:cNvPr id="13" name="Group 12"/>
          <p:cNvGrpSpPr/>
          <p:nvPr/>
        </p:nvGrpSpPr>
        <p:grpSpPr>
          <a:xfrm>
            <a:off x="7240881" y="0"/>
            <a:ext cx="1903119" cy="1401156"/>
            <a:chOff x="7240881" y="0"/>
            <a:chExt cx="1903119" cy="1401156"/>
          </a:xfrm>
        </p:grpSpPr>
        <p:sp>
          <p:nvSpPr>
            <p:cNvPr id="16" name="Cloud Callout 15"/>
            <p:cNvSpPr/>
            <p:nvPr/>
          </p:nvSpPr>
          <p:spPr>
            <a:xfrm>
              <a:off x="7240881" y="0"/>
              <a:ext cx="1903119" cy="1401156"/>
            </a:xfrm>
            <a:prstGeom prst="cloudCallout">
              <a:avLst>
                <a:gd name="adj1" fmla="val -71374"/>
                <a:gd name="adj2" fmla="val -11822"/>
              </a:avLst>
            </a:prstGeom>
            <a:solidFill>
              <a:srgbClr val="FF6666"/>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7" name="Rectangle 16"/>
            <p:cNvSpPr/>
            <p:nvPr/>
          </p:nvSpPr>
          <p:spPr>
            <a:xfrm>
              <a:off x="7463926" y="205221"/>
              <a:ext cx="1547837" cy="954107"/>
            </a:xfrm>
            <a:prstGeom prst="rect">
              <a:avLst/>
            </a:prstGeom>
          </p:spPr>
          <p:txBody>
            <a:bodyPr wrap="square">
              <a:spAutoFit/>
            </a:bodyPr>
            <a:lstStyle/>
            <a:p>
              <a:pPr algn="ctr"/>
              <a:r>
                <a:rPr lang="en-US" sz="1400" dirty="0" smtClean="0">
                  <a:solidFill>
                    <a:srgbClr val="000000"/>
                  </a:solidFill>
                </a:rPr>
                <a:t>The studios are a very different culture than the lecture theatre</a:t>
              </a:r>
              <a:endParaRPr lang="en-US" sz="1400" dirty="0">
                <a:solidFill>
                  <a:srgbClr val="000000"/>
                </a:solidFill>
              </a:endParaRPr>
            </a:p>
          </p:txBody>
        </p:sp>
      </p:grpSp>
    </p:spTree>
    <p:extLst>
      <p:ext uri="{BB962C8B-B14F-4D97-AF65-F5344CB8AC3E}">
        <p14:creationId xmlns:p14="http://schemas.microsoft.com/office/powerpoint/2010/main" val="375421424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7071896"/>
          </a:xfrm>
          <a:prstGeom prst="rect">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b="1" dirty="0" smtClean="0"/>
              <a:t>Then we did a </a:t>
            </a:r>
            <a:r>
              <a:rPr lang="en-GB" sz="4400" b="1" dirty="0" err="1" smtClean="0"/>
              <a:t>crit</a:t>
            </a:r>
            <a:r>
              <a:rPr lang="en-GB" sz="4400" b="1" dirty="0" smtClean="0"/>
              <a:t>…</a:t>
            </a:r>
          </a:p>
          <a:p>
            <a:pPr algn="ctr"/>
            <a:r>
              <a:rPr lang="en-GB" sz="4400" b="1" dirty="0" smtClean="0"/>
              <a:t> but instead of discussing making works, students looked at </a:t>
            </a:r>
            <a:r>
              <a:rPr lang="en-GB" sz="4400" b="1" smtClean="0"/>
              <a:t>each </a:t>
            </a:r>
            <a:r>
              <a:rPr lang="en-GB" sz="4400" b="1" smtClean="0"/>
              <a:t>other’s </a:t>
            </a:r>
            <a:r>
              <a:rPr lang="en-GB" sz="4400" b="1" dirty="0" smtClean="0"/>
              <a:t>works and discussed possible research themes and materials…</a:t>
            </a:r>
            <a:endParaRPr lang="en-US" sz="4400" b="1" dirty="0">
              <a:ln w="3175" cmpd="sng">
                <a:solidFill>
                  <a:srgbClr val="000000"/>
                </a:solidFill>
              </a:ln>
              <a:solidFill>
                <a:schemeClr val="bg1"/>
              </a:solidFill>
            </a:endParaRPr>
          </a:p>
        </p:txBody>
      </p:sp>
    </p:spTree>
    <p:extLst>
      <p:ext uri="{BB962C8B-B14F-4D97-AF65-F5344CB8AC3E}">
        <p14:creationId xmlns:p14="http://schemas.microsoft.com/office/powerpoint/2010/main" val="3330941063"/>
      </p:ext>
    </p:extLst>
  </p:cSld>
  <p:clrMapOvr>
    <a:masterClrMapping/>
  </p:clrMapOvr>
  <mc:AlternateContent xmlns:mc="http://schemas.openxmlformats.org/markup-compatibility/2006" xmlns:p14="http://schemas.microsoft.com/office/powerpoint/2010/main">
    <mc:Choice Requires="p14">
      <p:transition p14:dur="100" advClick="0" advTm="11000">
        <p:cut/>
      </p:transition>
    </mc:Choice>
    <mc:Fallback xmlns="">
      <p:transition xmlns:p14="http://schemas.microsoft.com/office/powerpoint/2010/main" advClick="0" advTm="11000">
        <p:cu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10390909" cy="68580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177" y="0"/>
            <a:ext cx="2994729" cy="685800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1061">
            <a:off x="690219" y="1636183"/>
            <a:ext cx="2578185" cy="3394159"/>
          </a:xfrm>
          <a:prstGeom prst="rect">
            <a:avLst/>
          </a:prstGeom>
          <a:ln w="19050" cmpd="sng">
            <a:solidFill>
              <a:srgbClr val="FF0000"/>
            </a:solidFill>
          </a:ln>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64664" y="806716"/>
            <a:ext cx="4103930" cy="4672301"/>
          </a:xfrm>
          <a:prstGeom prst="rect">
            <a:avLst/>
          </a:prstGeom>
        </p:spPr>
      </p:pic>
      <p:sp>
        <p:nvSpPr>
          <p:cNvPr id="7" name="Left-Right Arrow 6"/>
          <p:cNvSpPr/>
          <p:nvPr/>
        </p:nvSpPr>
        <p:spPr>
          <a:xfrm>
            <a:off x="2628392" y="2909343"/>
            <a:ext cx="1255132" cy="575961"/>
          </a:xfrm>
          <a:prstGeom prst="leftRightArrow">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7"/>
          <a:stretch>
            <a:fillRect/>
          </a:stretch>
        </p:blipFill>
        <p:spPr>
          <a:xfrm>
            <a:off x="5116629" y="3754619"/>
            <a:ext cx="4144784" cy="3103381"/>
          </a:xfrm>
          <a:prstGeom prst="rect">
            <a:avLst/>
          </a:prstGeom>
        </p:spPr>
      </p:pic>
      <p:sp>
        <p:nvSpPr>
          <p:cNvPr id="10" name="Oval Callout 9"/>
          <p:cNvSpPr/>
          <p:nvPr/>
        </p:nvSpPr>
        <p:spPr>
          <a:xfrm>
            <a:off x="3360685" y="5611930"/>
            <a:ext cx="2021736" cy="1048546"/>
          </a:xfrm>
          <a:prstGeom prst="wedgeEllipseCallout">
            <a:avLst>
              <a:gd name="adj1" fmla="val 60628"/>
              <a:gd name="adj2" fmla="val -55000"/>
            </a:avLst>
          </a:prstGeom>
          <a:solidFill>
            <a:srgbClr val="CC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Dude</a:t>
            </a:r>
            <a:r>
              <a:rPr lang="en-US" sz="1200" dirty="0">
                <a:solidFill>
                  <a:srgbClr val="000000"/>
                </a:solidFill>
              </a:rPr>
              <a:t>, she’s </a:t>
            </a:r>
            <a:r>
              <a:rPr lang="en-US" sz="1200" dirty="0" smtClean="0">
                <a:solidFill>
                  <a:srgbClr val="000000"/>
                </a:solidFill>
              </a:rPr>
              <a:t>disabled </a:t>
            </a:r>
            <a:r>
              <a:rPr lang="en-US" sz="1200" dirty="0">
                <a:solidFill>
                  <a:srgbClr val="000000"/>
                </a:solidFill>
              </a:rPr>
              <a:t>– that really challenges perceptions </a:t>
            </a:r>
            <a:r>
              <a:rPr lang="en-US" sz="1200" dirty="0" smtClean="0">
                <a:solidFill>
                  <a:srgbClr val="000000"/>
                </a:solidFill>
              </a:rPr>
              <a:t>about beauty</a:t>
            </a:r>
            <a:endParaRPr lang="en-US" sz="1400" dirty="0">
              <a:solidFill>
                <a:srgbClr val="000000"/>
              </a:solidFill>
            </a:endParaRPr>
          </a:p>
        </p:txBody>
      </p:sp>
      <p:sp>
        <p:nvSpPr>
          <p:cNvPr id="11" name="Oval Callout 10"/>
          <p:cNvSpPr/>
          <p:nvPr/>
        </p:nvSpPr>
        <p:spPr>
          <a:xfrm>
            <a:off x="5382421" y="3485304"/>
            <a:ext cx="2052506" cy="926913"/>
          </a:xfrm>
          <a:prstGeom prst="wedgeEllipseCallout">
            <a:avLst>
              <a:gd name="adj1" fmla="val 19846"/>
              <a:gd name="adj2" fmla="val 122394"/>
            </a:avLst>
          </a:prstGeom>
          <a:solidFill>
            <a:srgbClr val="66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Marble makes me think of ancient Greek sculptures’ body ideals</a:t>
            </a:r>
            <a:endParaRPr lang="en-US" sz="1200" dirty="0">
              <a:solidFill>
                <a:srgbClr val="000000"/>
              </a:solidFill>
            </a:endParaRPr>
          </a:p>
        </p:txBody>
      </p:sp>
      <p:sp>
        <p:nvSpPr>
          <p:cNvPr id="12" name="Oval Callout 11"/>
          <p:cNvSpPr/>
          <p:nvPr/>
        </p:nvSpPr>
        <p:spPr>
          <a:xfrm>
            <a:off x="6748174" y="531657"/>
            <a:ext cx="1980189" cy="1905103"/>
          </a:xfrm>
          <a:prstGeom prst="wedgeEllipseCallout">
            <a:avLst>
              <a:gd name="adj1" fmla="val -283"/>
              <a:gd name="adj2" fmla="val 195381"/>
            </a:avLst>
          </a:prstGeom>
          <a:solidFill>
            <a:srgbClr val="FF6FC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0000"/>
                </a:solidFill>
              </a:rPr>
              <a:t>Cool </a:t>
            </a:r>
            <a:r>
              <a:rPr lang="en-US" sz="1400" b="1" dirty="0" smtClean="0">
                <a:solidFill>
                  <a:srgbClr val="000000"/>
                </a:solidFill>
              </a:rPr>
              <a:t>idea </a:t>
            </a:r>
            <a:r>
              <a:rPr lang="en-US" sz="1400" b="1" dirty="0">
                <a:solidFill>
                  <a:srgbClr val="000000"/>
                </a:solidFill>
              </a:rPr>
              <a:t>Marc Quinn, </a:t>
            </a:r>
            <a:r>
              <a:rPr lang="en-US" sz="1400" b="1" dirty="0" smtClean="0">
                <a:solidFill>
                  <a:srgbClr val="000000"/>
                </a:solidFill>
              </a:rPr>
              <a:t>but could you make your topic more specifically reflective of your work?</a:t>
            </a:r>
            <a:endParaRPr lang="en-US" sz="1400" b="1" dirty="0">
              <a:solidFill>
                <a:srgbClr val="000000"/>
              </a:solidFill>
            </a:endParaRPr>
          </a:p>
        </p:txBody>
      </p:sp>
      <p:sp>
        <p:nvSpPr>
          <p:cNvPr id="13" name="Oval Callout 12"/>
          <p:cNvSpPr/>
          <p:nvPr/>
        </p:nvSpPr>
        <p:spPr>
          <a:xfrm>
            <a:off x="7479228" y="3160404"/>
            <a:ext cx="1454353" cy="594216"/>
          </a:xfrm>
          <a:prstGeom prst="wedgeEllipseCallout">
            <a:avLst>
              <a:gd name="adj1" fmla="val 19198"/>
              <a:gd name="adj2" fmla="val 271976"/>
            </a:avLst>
          </a:prstGeom>
          <a:solidFill>
            <a:srgbClr val="FF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Have you read </a:t>
            </a:r>
            <a:r>
              <a:rPr lang="en-US" sz="1200" dirty="0" err="1" smtClean="0">
                <a:solidFill>
                  <a:srgbClr val="000000"/>
                </a:solidFill>
              </a:rPr>
              <a:t>Kristeva</a:t>
            </a:r>
            <a:r>
              <a:rPr lang="en-US" sz="1200" dirty="0" smtClean="0">
                <a:solidFill>
                  <a:srgbClr val="000000"/>
                </a:solidFill>
              </a:rPr>
              <a:t>?</a:t>
            </a:r>
            <a:endParaRPr lang="en-US" sz="1200" dirty="0">
              <a:solidFill>
                <a:srgbClr val="000000"/>
              </a:solidFill>
            </a:endParaRPr>
          </a:p>
        </p:txBody>
      </p:sp>
      <p:sp>
        <p:nvSpPr>
          <p:cNvPr id="14" name="Rectangle 13"/>
          <p:cNvSpPr/>
          <p:nvPr/>
        </p:nvSpPr>
        <p:spPr>
          <a:xfrm rot="19410845">
            <a:off x="-922223" y="567184"/>
            <a:ext cx="4723973" cy="886094"/>
          </a:xfrm>
          <a:prstGeom prst="rect">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In Studio </a:t>
            </a:r>
          </a:p>
          <a:p>
            <a:pPr algn="ctr"/>
            <a:r>
              <a:rPr lang="en-US" sz="2000" b="1" dirty="0" smtClean="0"/>
              <a:t>Essay Brainstorming Workshop</a:t>
            </a:r>
            <a:endParaRPr lang="en-US" sz="2000" b="1" dirty="0"/>
          </a:p>
        </p:txBody>
      </p:sp>
      <p:pic>
        <p:nvPicPr>
          <p:cNvPr id="15" name="Picture 14"/>
          <p:cNvPicPr>
            <a:picLocks noChangeAspect="1"/>
          </p:cNvPicPr>
          <p:nvPr/>
        </p:nvPicPr>
        <p:blipFill>
          <a:blip r:embed="rId8"/>
          <a:stretch>
            <a:fillRect/>
          </a:stretch>
        </p:blipFill>
        <p:spPr>
          <a:xfrm>
            <a:off x="-638473" y="3276600"/>
            <a:ext cx="2019300" cy="3581400"/>
          </a:xfrm>
          <a:prstGeom prst="rect">
            <a:avLst/>
          </a:prstGeom>
        </p:spPr>
      </p:pic>
      <p:sp>
        <p:nvSpPr>
          <p:cNvPr id="17" name="Up Arrow Callout 16"/>
          <p:cNvSpPr/>
          <p:nvPr/>
        </p:nvSpPr>
        <p:spPr>
          <a:xfrm>
            <a:off x="-92476" y="5479017"/>
            <a:ext cx="1380828" cy="1377071"/>
          </a:xfrm>
          <a:prstGeom prst="upArrowCallou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Note Taker: </a:t>
            </a:r>
            <a:r>
              <a:rPr lang="en-US" sz="1400" dirty="0" smtClean="0">
                <a:solidFill>
                  <a:srgbClr val="000000"/>
                </a:solidFill>
              </a:rPr>
              <a:t>Year 3 Dissertation student</a:t>
            </a:r>
            <a:endParaRPr lang="en-US" sz="1400" dirty="0">
              <a:solidFill>
                <a:srgbClr val="000000"/>
              </a:solidFill>
            </a:endParaRPr>
          </a:p>
        </p:txBody>
      </p:sp>
      <p:sp>
        <p:nvSpPr>
          <p:cNvPr id="23" name="Cloud Callout 22"/>
          <p:cNvSpPr/>
          <p:nvPr/>
        </p:nvSpPr>
        <p:spPr>
          <a:xfrm>
            <a:off x="3260937" y="213618"/>
            <a:ext cx="2317756" cy="1186195"/>
          </a:xfrm>
          <a:prstGeom prst="cloudCallout">
            <a:avLst>
              <a:gd name="adj1" fmla="val 61852"/>
              <a:gd name="adj2" fmla="val 7129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 </a:t>
            </a:r>
            <a:r>
              <a:rPr lang="en-US" dirty="0">
                <a:solidFill>
                  <a:srgbClr val="000000"/>
                </a:solidFill>
              </a:rPr>
              <a:t>want to write about </a:t>
            </a:r>
            <a:r>
              <a:rPr lang="en-US" dirty="0" smtClean="0">
                <a:solidFill>
                  <a:srgbClr val="000000"/>
                </a:solidFill>
              </a:rPr>
              <a:t>motherhood</a:t>
            </a:r>
            <a:endParaRPr lang="en-US" dirty="0"/>
          </a:p>
        </p:txBody>
      </p:sp>
      <p:sp>
        <p:nvSpPr>
          <p:cNvPr id="2" name="Cloud Callout 1"/>
          <p:cNvSpPr/>
          <p:nvPr/>
        </p:nvSpPr>
        <p:spPr>
          <a:xfrm>
            <a:off x="1163053" y="3754620"/>
            <a:ext cx="2097884" cy="2541906"/>
          </a:xfrm>
          <a:prstGeom prst="cloudCallout">
            <a:avLst>
              <a:gd name="adj1" fmla="val -67730"/>
              <a:gd name="adj2" fmla="val -48486"/>
            </a:avLst>
          </a:prstGeom>
          <a:solidFill>
            <a:srgbClr val="FF00FF"/>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I’m supposed to be taking notes, but I contributed lots to the </a:t>
            </a:r>
            <a:r>
              <a:rPr lang="en-US" b="1" dirty="0" smtClean="0"/>
              <a:t>discussion</a:t>
            </a:r>
          </a:p>
          <a:p>
            <a:pPr algn="ctr"/>
            <a:endParaRPr lang="en-US" b="1" dirty="0"/>
          </a:p>
        </p:txBody>
      </p:sp>
    </p:spTree>
    <p:extLst>
      <p:ext uri="{BB962C8B-B14F-4D97-AF65-F5344CB8AC3E}">
        <p14:creationId xmlns:p14="http://schemas.microsoft.com/office/powerpoint/2010/main" val="349113235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7071896"/>
          </a:xfrm>
          <a:prstGeom prst="rect">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b="1" dirty="0" smtClean="0"/>
              <a:t>2 weeks later… </a:t>
            </a:r>
          </a:p>
          <a:p>
            <a:pPr algn="ctr"/>
            <a:r>
              <a:rPr lang="en-GB" sz="4400" b="1" dirty="0" smtClean="0"/>
              <a:t>we discussed the </a:t>
            </a:r>
            <a:r>
              <a:rPr lang="en-GB" sz="4400" b="1" dirty="0" err="1" smtClean="0"/>
              <a:t>crit</a:t>
            </a:r>
            <a:endParaRPr lang="en-US" sz="4400" b="1" dirty="0">
              <a:ln w="3175" cmpd="sng">
                <a:solidFill>
                  <a:srgbClr val="000000"/>
                </a:solidFill>
              </a:ln>
              <a:solidFill>
                <a:schemeClr val="bg1"/>
              </a:solidFill>
            </a:endParaRPr>
          </a:p>
        </p:txBody>
      </p:sp>
    </p:spTree>
    <p:extLst>
      <p:ext uri="{BB962C8B-B14F-4D97-AF65-F5344CB8AC3E}">
        <p14:creationId xmlns:p14="http://schemas.microsoft.com/office/powerpoint/2010/main" val="2325519329"/>
      </p:ext>
    </p:extLst>
  </p:cSld>
  <p:clrMapOvr>
    <a:masterClrMapping/>
  </p:clrMapOvr>
  <mc:AlternateContent xmlns:mc="http://schemas.openxmlformats.org/markup-compatibility/2006" xmlns:p14="http://schemas.microsoft.com/office/powerpoint/2010/main">
    <mc:Choice Requires="p14">
      <p:transition p14:dur="100" advClick="0" advTm="2000">
        <p:cut/>
      </p:transition>
    </mc:Choice>
    <mc:Fallback xmlns="">
      <p:transition xmlns:p14="http://schemas.microsoft.com/office/powerpoint/2010/main" advClick="0" advTm="2000">
        <p:cu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12629</TotalTime>
  <Words>1461</Words>
  <Application>Microsoft Macintosh PowerPoint</Application>
  <PresentationFormat>On-screen Show (4:3)</PresentationFormat>
  <Paragraphs>135</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the Arts London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Authorised User</dc:creator>
  <cp:keywords/>
  <dc:description/>
  <cp:lastModifiedBy>Authorised User</cp:lastModifiedBy>
  <cp:revision>212</cp:revision>
  <dcterms:created xsi:type="dcterms:W3CDTF">2016-03-02T17:34:51Z</dcterms:created>
  <dcterms:modified xsi:type="dcterms:W3CDTF">2016-05-24T08:48:33Z</dcterms:modified>
  <cp:category/>
</cp:coreProperties>
</file>