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85" r:id="rId3"/>
    <p:sldId id="275" r:id="rId4"/>
    <p:sldId id="282" r:id="rId5"/>
    <p:sldId id="273" r:id="rId6"/>
    <p:sldId id="284" r:id="rId7"/>
    <p:sldId id="268" r:id="rId8"/>
    <p:sldId id="278" r:id="rId9"/>
    <p:sldId id="283" r:id="rId10"/>
    <p:sldId id="266" r:id="rId11"/>
    <p:sldId id="286" r:id="rId12"/>
    <p:sldId id="276" r:id="rId13"/>
    <p:sldId id="277" r:id="rId14"/>
    <p:sldId id="287" r:id="rId15"/>
    <p:sldId id="289" r:id="rId16"/>
    <p:sldId id="290" r:id="rId17"/>
    <p:sldId id="291" r:id="rId18"/>
    <p:sldId id="292" r:id="rId19"/>
    <p:sldId id="293" r:id="rId20"/>
    <p:sldId id="294" r:id="rId21"/>
    <p:sldId id="296" r:id="rId22"/>
    <p:sldId id="295" r:id="rId23"/>
    <p:sldId id="288" r:id="rId24"/>
    <p:sldId id="2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1432"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2891E-0F90-914D-A270-143EC0A57FD9}" type="datetimeFigureOut">
              <a:rPr lang="en-US" smtClean="0"/>
              <a:t>18/06/2012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265363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2891E-0F90-914D-A270-143EC0A57FD9}" type="datetimeFigureOut">
              <a:rPr lang="en-US" smtClean="0"/>
              <a:t>18/06/2012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288769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2891E-0F90-914D-A270-143EC0A57FD9}" type="datetimeFigureOut">
              <a:rPr lang="en-US" smtClean="0"/>
              <a:t>18/06/2012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249787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2891E-0F90-914D-A270-143EC0A57FD9}" type="datetimeFigureOut">
              <a:rPr lang="en-US" smtClean="0"/>
              <a:t>18/06/2012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286692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2891E-0F90-914D-A270-143EC0A57FD9}" type="datetimeFigureOut">
              <a:rPr lang="en-US" smtClean="0"/>
              <a:t>18/06/2012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36676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2891E-0F90-914D-A270-143EC0A57FD9}" type="datetimeFigureOut">
              <a:rPr lang="en-US" smtClean="0"/>
              <a:t>18/06/2012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205106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2891E-0F90-914D-A270-143EC0A57FD9}" type="datetimeFigureOut">
              <a:rPr lang="en-US" smtClean="0"/>
              <a:t>18/06/2012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889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2891E-0F90-914D-A270-143EC0A57FD9}" type="datetimeFigureOut">
              <a:rPr lang="en-US" smtClean="0"/>
              <a:t>18/06/2012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53436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2891E-0F90-914D-A270-143EC0A57FD9}" type="datetimeFigureOut">
              <a:rPr lang="en-US" smtClean="0"/>
              <a:t>18/06/2012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75053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2891E-0F90-914D-A270-143EC0A57FD9}" type="datetimeFigureOut">
              <a:rPr lang="en-US" smtClean="0"/>
              <a:t>18/06/2012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32055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2891E-0F90-914D-A270-143EC0A57FD9}" type="datetimeFigureOut">
              <a:rPr lang="en-US" smtClean="0"/>
              <a:t>18/06/2012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CBC0B-A5E6-5140-AE83-72003DEE53B6}" type="slidenum">
              <a:rPr lang="en-US" smtClean="0"/>
              <a:t>‹#›</a:t>
            </a:fld>
            <a:endParaRPr lang="en-US"/>
          </a:p>
        </p:txBody>
      </p:sp>
    </p:spTree>
    <p:extLst>
      <p:ext uri="{BB962C8B-B14F-4D97-AF65-F5344CB8AC3E}">
        <p14:creationId xmlns:p14="http://schemas.microsoft.com/office/powerpoint/2010/main" val="2893484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891E-0F90-914D-A270-143EC0A57FD9}" type="datetimeFigureOut">
              <a:rPr lang="en-US" smtClean="0"/>
              <a:t>18/06/2012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CBC0B-A5E6-5140-AE83-72003DEE53B6}" type="slidenum">
              <a:rPr lang="en-US" smtClean="0"/>
              <a:t>‹#›</a:t>
            </a:fld>
            <a:endParaRPr lang="en-US"/>
          </a:p>
        </p:txBody>
      </p:sp>
    </p:spTree>
    <p:extLst>
      <p:ext uri="{BB962C8B-B14F-4D97-AF65-F5344CB8AC3E}">
        <p14:creationId xmlns:p14="http://schemas.microsoft.com/office/powerpoint/2010/main" val="287307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ualdigitalbaseline.myblog.arts.ac.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mailto:c.follows@wimbledon.arts.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89" y="280853"/>
            <a:ext cx="8370846" cy="4347114"/>
          </a:xfrm>
        </p:spPr>
        <p:txBody>
          <a:bodyPr>
            <a:normAutofit fontScale="90000"/>
          </a:bodyPr>
          <a:lstStyle/>
          <a:p>
            <a:r>
              <a:rPr lang="en-US" sz="4000" dirty="0"/>
              <a:t>Exploring OER rich media reuse through social media content </a:t>
            </a:r>
            <a:r>
              <a:rPr lang="en-US" sz="4000" dirty="0" smtClean="0"/>
              <a:t>communities.</a:t>
            </a:r>
            <a:br>
              <a:rPr lang="en-US" sz="4000" dirty="0" smtClean="0"/>
            </a:br>
            <a:r>
              <a:rPr lang="en-US" sz="4000" b="1" dirty="0" smtClean="0">
                <a:solidFill>
                  <a:schemeClr val="accent2"/>
                </a:solidFill>
              </a:rPr>
              <a:t>process</a:t>
            </a:r>
            <a:r>
              <a:rPr lang="en-US" sz="4000" b="1" dirty="0" smtClean="0"/>
              <a:t>.arts</a:t>
            </a:r>
            <a:r>
              <a:rPr lang="en-US" sz="4000" dirty="0" smtClean="0"/>
              <a:t> case study.</a:t>
            </a:r>
            <a:br>
              <a:rPr lang="en-US" sz="4000" dirty="0" smtClean="0"/>
            </a:br>
            <a:r>
              <a:rPr lang="en-US" sz="3200" dirty="0" smtClean="0"/>
              <a:t/>
            </a:r>
            <a:br>
              <a:rPr lang="en-US" sz="3200" dirty="0" smtClean="0"/>
            </a:br>
            <a:r>
              <a:rPr lang="en-US" sz="3200" dirty="0" smtClean="0"/>
              <a:t>HEA </a:t>
            </a:r>
            <a:r>
              <a:rPr lang="en-US" sz="3200" dirty="0"/>
              <a:t>Annual </a:t>
            </a:r>
            <a:r>
              <a:rPr lang="en-US" sz="3200" dirty="0" smtClean="0"/>
              <a:t>Conference 4 July 2012. </a:t>
            </a:r>
            <a:br>
              <a:rPr lang="en-US" sz="3200" dirty="0" smtClean="0"/>
            </a:br>
            <a:r>
              <a:rPr lang="en-US" sz="3200" dirty="0"/>
              <a:t/>
            </a:r>
            <a:br>
              <a:rPr lang="en-US" sz="3200" dirty="0"/>
            </a:br>
            <a:r>
              <a:rPr lang="en-US" sz="3200" dirty="0"/>
              <a:t>Chris Follows, </a:t>
            </a:r>
            <a:br>
              <a:rPr lang="en-US" sz="3200" dirty="0"/>
            </a:br>
            <a:r>
              <a:rPr lang="en-US" sz="3200" dirty="0"/>
              <a:t>University of the Arts London &amp; SCORE fellow OU</a:t>
            </a:r>
            <a:r>
              <a:rPr lang="en-US" sz="3200" dirty="0" smtClean="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pic>
        <p:nvPicPr>
          <p:cNvPr id="6" name="Picture 5" descr="resizeimage.ph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37" y="4942961"/>
            <a:ext cx="2829575" cy="1886383"/>
          </a:xfrm>
          <a:prstGeom prst="rect">
            <a:avLst/>
          </a:prstGeom>
        </p:spPr>
      </p:pic>
      <p:pic>
        <p:nvPicPr>
          <p:cNvPr id="9" name="Picture 8" descr="score-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488" y="5221169"/>
            <a:ext cx="2223105" cy="1139575"/>
          </a:xfrm>
          <a:prstGeom prst="rect">
            <a:avLst/>
          </a:prstGeom>
        </p:spPr>
      </p:pic>
    </p:spTree>
    <p:extLst>
      <p:ext uri="{BB962C8B-B14F-4D97-AF65-F5344CB8AC3E}">
        <p14:creationId xmlns:p14="http://schemas.microsoft.com/office/powerpoint/2010/main" val="1595869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041"/>
            <a:ext cx="8229600" cy="1143000"/>
          </a:xfrm>
        </p:spPr>
        <p:txBody>
          <a:bodyPr>
            <a:noAutofit/>
          </a:bodyPr>
          <a:lstStyle/>
          <a:p>
            <a:r>
              <a:rPr lang="en-US" sz="2800" b="1" dirty="0" smtClean="0"/>
              <a:t>Policy</a:t>
            </a:r>
            <a:r>
              <a:rPr lang="en-US" sz="2800" b="1" dirty="0"/>
              <a:t>, cultural change &amp; </a:t>
            </a:r>
            <a:r>
              <a:rPr lang="en-US" sz="2800" b="1" dirty="0" smtClean="0"/>
              <a:t>Support</a:t>
            </a:r>
            <a:br>
              <a:rPr lang="en-US" sz="2800" b="1" dirty="0" smtClean="0"/>
            </a:br>
            <a:r>
              <a:rPr lang="en-US" sz="2000" dirty="0"/>
              <a:t/>
            </a:r>
            <a:br>
              <a:rPr lang="en-US" sz="2000" dirty="0"/>
            </a:br>
            <a:r>
              <a:rPr lang="en-US" sz="2000" dirty="0"/>
              <a:t>The </a:t>
            </a:r>
            <a:r>
              <a:rPr lang="en-US" sz="2000" dirty="0"/>
              <a:t>‘digital baseline’ blogs will record all aspects of digital life, including learning &amp;</a:t>
            </a:r>
            <a:r>
              <a:rPr lang="en-US" sz="2000" dirty="0" smtClean="0"/>
              <a:t> </a:t>
            </a:r>
            <a:r>
              <a:rPr lang="en-US" sz="2000" dirty="0"/>
              <a:t>teaching, college, department, course &amp;</a:t>
            </a:r>
            <a:r>
              <a:rPr lang="en-US" sz="2000" dirty="0" smtClean="0"/>
              <a:t> </a:t>
            </a:r>
            <a:r>
              <a:rPr lang="en-US" sz="2000" dirty="0"/>
              <a:t>individual </a:t>
            </a:r>
            <a:r>
              <a:rPr lang="en-US" sz="2000" dirty="0" smtClean="0"/>
              <a:t>perspectives </a:t>
            </a:r>
            <a:r>
              <a:rPr lang="hr-HR" sz="2000" dirty="0">
                <a:hlinkClick r:id="rId2"/>
              </a:rPr>
              <a:t>http://ualdigitalbaseline.myblog.arts.ac.uk</a:t>
            </a:r>
            <a:r>
              <a:rPr lang="hr-HR" sz="2000" dirty="0" smtClean="0">
                <a:hlinkClick r:id="rId2"/>
              </a:rPr>
              <a:t>/</a:t>
            </a:r>
            <a:r>
              <a:rPr lang="hr-HR" sz="2000" dirty="0" smtClean="0"/>
              <a:t> </a:t>
            </a:r>
            <a:endParaRPr lang="en-US" sz="2000" dirty="0"/>
          </a:p>
        </p:txBody>
      </p:sp>
      <p:pic>
        <p:nvPicPr>
          <p:cNvPr id="5" name="Content Placeholder 4" descr="Screen Shot 2012-06-11 at 17.09.12.png"/>
          <p:cNvPicPr>
            <a:picLocks noGrp="1" noChangeAspect="1"/>
          </p:cNvPicPr>
          <p:nvPr>
            <p:ph idx="1"/>
          </p:nvPr>
        </p:nvPicPr>
        <p:blipFill>
          <a:blip r:embed="rId3">
            <a:extLst>
              <a:ext uri="{28A0092B-C50C-407E-A947-70E740481C1C}">
                <a14:useLocalDpi xmlns:a14="http://schemas.microsoft.com/office/drawing/2010/main" val="0"/>
              </a:ext>
            </a:extLst>
          </a:blip>
          <a:srcRect t="9564" b="9564"/>
          <a:stretch>
            <a:fillRect/>
          </a:stretch>
        </p:blipFill>
        <p:spPr>
          <a:xfrm>
            <a:off x="457200" y="1988387"/>
            <a:ext cx="8229600" cy="4525963"/>
          </a:xfrm>
        </p:spPr>
      </p:pic>
      <p:pic>
        <p:nvPicPr>
          <p:cNvPr id="4" name="Picture 3" descr="zer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4270859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b="1" dirty="0"/>
              <a:t>Early thoughts and common features from DIAL evaluation of pilot projects: </a:t>
            </a:r>
            <a:r>
              <a:rPr lang="en-US" sz="3200" dirty="0"/>
              <a:t/>
            </a:r>
            <a:br>
              <a:rPr lang="en-US" sz="3200" dirty="0"/>
            </a:br>
            <a:endParaRPr lang="en-US" sz="3200" dirty="0"/>
          </a:p>
        </p:txBody>
      </p:sp>
      <p:sp>
        <p:nvSpPr>
          <p:cNvPr id="3" name="Content Placeholder 2"/>
          <p:cNvSpPr>
            <a:spLocks noGrp="1"/>
          </p:cNvSpPr>
          <p:nvPr>
            <p:ph idx="1"/>
          </p:nvPr>
        </p:nvSpPr>
        <p:spPr>
          <a:xfrm>
            <a:off x="457200" y="1600200"/>
            <a:ext cx="8229600" cy="4869329"/>
          </a:xfrm>
        </p:spPr>
        <p:txBody>
          <a:bodyPr>
            <a:normAutofit fontScale="85000" lnSpcReduction="20000"/>
          </a:bodyPr>
          <a:lstStyle/>
          <a:p>
            <a:pPr marL="0" indent="0">
              <a:buNone/>
            </a:pPr>
            <a:r>
              <a:rPr lang="en-US" dirty="0" smtClean="0"/>
              <a:t>The </a:t>
            </a:r>
            <a:r>
              <a:rPr lang="en-US" dirty="0"/>
              <a:t>DIAL projects provide opportunity for personal reflections on personal roles and emerge from long-standing challenges people want to tackle, and perhaps up to now have not had the time or resources to attend to them. Some common OEP related aspects being addressed by DIAL: </a:t>
            </a:r>
            <a:r>
              <a:rPr lang="en-US" dirty="0" smtClean="0"/>
              <a:t/>
            </a:r>
            <a:br>
              <a:rPr lang="en-US" dirty="0" smtClean="0"/>
            </a:br>
            <a:endParaRPr lang="en-US" dirty="0"/>
          </a:p>
          <a:p>
            <a:r>
              <a:rPr lang="en-US" dirty="0"/>
              <a:t>Teachers’ fear of learning in public. (Online reflective practice)</a:t>
            </a:r>
          </a:p>
          <a:p>
            <a:r>
              <a:rPr lang="en-US" dirty="0"/>
              <a:t>Dealing with the discomfort of making curricular resources public. (Open educational </a:t>
            </a:r>
            <a:r>
              <a:rPr lang="en-US" dirty="0" smtClean="0"/>
              <a:t>resources, OER)</a:t>
            </a:r>
            <a:endParaRPr lang="en-US" dirty="0"/>
          </a:p>
          <a:p>
            <a:r>
              <a:rPr lang="en-US" dirty="0"/>
              <a:t>Anxieties relating to presenting oneself in video and online. (</a:t>
            </a:r>
            <a:r>
              <a:rPr lang="en-US" dirty="0" smtClean="0"/>
              <a:t>Professional open/online identities)</a:t>
            </a:r>
            <a:endParaRPr lang="en-US" dirty="0"/>
          </a:p>
          <a:p>
            <a:pPr marL="0" indent="0">
              <a:buNone/>
            </a:pPr>
            <a:endParaRPr lang="en-US" dirty="0"/>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32498860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756"/>
            <a:ext cx="8229600" cy="1143000"/>
          </a:xfrm>
        </p:spPr>
        <p:txBody>
          <a:bodyPr>
            <a:normAutofit fontScale="90000"/>
          </a:bodyPr>
          <a:lstStyle/>
          <a:p>
            <a:r>
              <a:rPr lang="en-US" b="1" dirty="0" smtClean="0"/>
              <a:t>Development </a:t>
            </a:r>
            <a:r>
              <a:rPr lang="en-US" b="1" dirty="0"/>
              <a:t>&amp; Support</a:t>
            </a:r>
            <a:r>
              <a:rPr lang="en-US" dirty="0"/>
              <a:t/>
            </a:r>
            <a:br>
              <a:rPr lang="en-US" dirty="0"/>
            </a:br>
            <a:r>
              <a:rPr lang="en-US" dirty="0"/>
              <a:t>Impact </a:t>
            </a:r>
            <a:r>
              <a:rPr lang="en-US" dirty="0" smtClean="0"/>
              <a:t>of </a:t>
            </a:r>
            <a:r>
              <a:rPr lang="en-US" dirty="0" smtClean="0"/>
              <a:t>SCORE fellowship &amp; consistent digital </a:t>
            </a:r>
            <a:r>
              <a:rPr lang="en-US" dirty="0" smtClean="0"/>
              <a:t>stewardship.</a:t>
            </a:r>
            <a:endParaRPr lang="en-US" dirty="0"/>
          </a:p>
        </p:txBody>
      </p:sp>
      <p:pic>
        <p:nvPicPr>
          <p:cNvPr id="4" name="Content Placeholder 3" descr="analytics may to may.png"/>
          <p:cNvPicPr>
            <a:picLocks noGrp="1" noChangeAspect="1"/>
          </p:cNvPicPr>
          <p:nvPr>
            <p:ph idx="1"/>
          </p:nvPr>
        </p:nvPicPr>
        <p:blipFill>
          <a:blip r:embed="rId2">
            <a:extLst>
              <a:ext uri="{28A0092B-C50C-407E-A947-70E740481C1C}">
                <a14:useLocalDpi xmlns:a14="http://schemas.microsoft.com/office/drawing/2010/main" val="0"/>
              </a:ext>
            </a:extLst>
          </a:blip>
          <a:srcRect t="-11484" b="-11484"/>
          <a:stretch>
            <a:fillRect/>
          </a:stretch>
        </p:blipFill>
        <p:spPr>
          <a:xfrm>
            <a:off x="457200" y="1988387"/>
            <a:ext cx="8229600" cy="4525963"/>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7144309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Participation. </a:t>
            </a:r>
            <a:endParaRPr lang="en-US" dirty="0"/>
          </a:p>
        </p:txBody>
      </p:sp>
      <p:sp>
        <p:nvSpPr>
          <p:cNvPr id="3" name="Content Placeholder 2"/>
          <p:cNvSpPr>
            <a:spLocks noGrp="1"/>
          </p:cNvSpPr>
          <p:nvPr>
            <p:ph idx="1"/>
          </p:nvPr>
        </p:nvSpPr>
        <p:spPr>
          <a:xfrm>
            <a:off x="4900706" y="1457425"/>
            <a:ext cx="4034118" cy="5087239"/>
          </a:xfrm>
        </p:spPr>
        <p:txBody>
          <a:bodyPr>
            <a:noAutofit/>
          </a:bodyPr>
          <a:lstStyle/>
          <a:p>
            <a:pPr marL="0" indent="0">
              <a:buNone/>
            </a:pPr>
            <a:r>
              <a:rPr lang="en-US" sz="2400" b="1" dirty="0"/>
              <a:t>Logged in users </a:t>
            </a:r>
            <a:r>
              <a:rPr lang="en-US" sz="2400" dirty="0"/>
              <a:t>= </a:t>
            </a:r>
            <a:r>
              <a:rPr lang="en-US" sz="2400" dirty="0" smtClean="0"/>
              <a:t>362</a:t>
            </a:r>
          </a:p>
          <a:p>
            <a:pPr marL="0" indent="0">
              <a:buNone/>
            </a:pPr>
            <a:endParaRPr lang="en-US" sz="2400" dirty="0" smtClean="0"/>
          </a:p>
          <a:p>
            <a:pPr marL="0" indent="0">
              <a:buNone/>
            </a:pPr>
            <a:r>
              <a:rPr lang="en-US" sz="2400" b="1" dirty="0" smtClean="0"/>
              <a:t>All c</a:t>
            </a:r>
            <a:r>
              <a:rPr lang="en-US" sz="2400" b="1" dirty="0" smtClean="0"/>
              <a:t>ontent posts </a:t>
            </a:r>
            <a:r>
              <a:rPr lang="en-US" sz="2400" dirty="0"/>
              <a:t>= </a:t>
            </a:r>
            <a:r>
              <a:rPr lang="en-US" sz="2400" dirty="0" smtClean="0"/>
              <a:t>1450</a:t>
            </a:r>
            <a:r>
              <a:rPr lang="en-US" sz="2400" dirty="0" smtClean="0"/>
              <a:t>.</a:t>
            </a:r>
            <a:endParaRPr lang="en-US" sz="2400" dirty="0"/>
          </a:p>
          <a:p>
            <a:r>
              <a:rPr lang="en-US" sz="2400" dirty="0"/>
              <a:t>V</a:t>
            </a:r>
            <a:r>
              <a:rPr lang="en-US" sz="2400" dirty="0" smtClean="0"/>
              <a:t>ideo direct </a:t>
            </a:r>
            <a:r>
              <a:rPr lang="en-US" sz="2400" dirty="0"/>
              <a:t>= </a:t>
            </a:r>
            <a:r>
              <a:rPr lang="en-US" sz="2400" dirty="0" smtClean="0"/>
              <a:t>195.</a:t>
            </a:r>
            <a:endParaRPr lang="en-US" sz="2400" dirty="0"/>
          </a:p>
          <a:p>
            <a:r>
              <a:rPr lang="en-US" sz="2400" dirty="0"/>
              <a:t>3rd Party video posts = </a:t>
            </a:r>
            <a:r>
              <a:rPr lang="en-US" sz="2400" dirty="0" smtClean="0"/>
              <a:t>150.</a:t>
            </a:r>
            <a:endParaRPr lang="en-US" sz="2400" dirty="0"/>
          </a:p>
          <a:p>
            <a:r>
              <a:rPr lang="en-US" sz="2400" dirty="0"/>
              <a:t>Image/text/audio = </a:t>
            </a:r>
            <a:r>
              <a:rPr lang="en-US" sz="2400" dirty="0" smtClean="0"/>
              <a:t>950.</a:t>
            </a:r>
            <a:endParaRPr lang="en-US" sz="2400" dirty="0"/>
          </a:p>
          <a:p>
            <a:r>
              <a:rPr lang="en-US" sz="2400" dirty="0"/>
              <a:t>Forum </a:t>
            </a:r>
            <a:r>
              <a:rPr lang="en-US" sz="2400" dirty="0" smtClean="0"/>
              <a:t>topics </a:t>
            </a:r>
            <a:r>
              <a:rPr lang="en-US" sz="2400" dirty="0"/>
              <a:t>= </a:t>
            </a:r>
            <a:r>
              <a:rPr lang="en-US" sz="2400" dirty="0" smtClean="0"/>
              <a:t>105.</a:t>
            </a:r>
          </a:p>
          <a:p>
            <a:endParaRPr lang="en-US" sz="2400" dirty="0"/>
          </a:p>
          <a:p>
            <a:pPr marL="0" indent="0">
              <a:buNone/>
            </a:pPr>
            <a:r>
              <a:rPr lang="en-US" sz="2400" b="1" dirty="0" smtClean="0"/>
              <a:t>Conversation:</a:t>
            </a:r>
          </a:p>
          <a:p>
            <a:r>
              <a:rPr lang="en-US" sz="2400" dirty="0" smtClean="0"/>
              <a:t>Comments </a:t>
            </a:r>
            <a:r>
              <a:rPr lang="en-US" sz="2400" dirty="0"/>
              <a:t>= </a:t>
            </a:r>
            <a:r>
              <a:rPr lang="en-US" sz="2400" dirty="0" smtClean="0"/>
              <a:t>470.</a:t>
            </a:r>
            <a:endParaRPr lang="en-US" sz="2400" dirty="0"/>
          </a:p>
          <a:p>
            <a:r>
              <a:rPr lang="en-US" sz="2400" dirty="0"/>
              <a:t>Tags = </a:t>
            </a:r>
            <a:r>
              <a:rPr lang="en-US" sz="2400" dirty="0" smtClean="0"/>
              <a:t>Thousands.</a:t>
            </a:r>
            <a:endParaRPr lang="en-US" sz="2400" dirty="0"/>
          </a:p>
          <a:p>
            <a:pPr marL="0" indent="0">
              <a:buNone/>
            </a:pPr>
            <a:endParaRPr lang="en-US" sz="2400" dirty="0"/>
          </a:p>
        </p:txBody>
      </p:sp>
      <p:pic>
        <p:nvPicPr>
          <p:cNvPr id="6" name="Picture 5" descr="analytics-may-june-2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61447"/>
            <a:ext cx="4176717" cy="3883218"/>
          </a:xfrm>
          <a:prstGeom prst="rect">
            <a:avLst/>
          </a:prstGeom>
        </p:spPr>
      </p:pic>
      <p:sp>
        <p:nvSpPr>
          <p:cNvPr id="7" name="TextBox 6"/>
          <p:cNvSpPr txBox="1"/>
          <p:nvPr/>
        </p:nvSpPr>
        <p:spPr>
          <a:xfrm>
            <a:off x="457200" y="1184119"/>
            <a:ext cx="2921067" cy="1477328"/>
          </a:xfrm>
          <a:prstGeom prst="rect">
            <a:avLst/>
          </a:prstGeom>
          <a:noFill/>
        </p:spPr>
        <p:txBody>
          <a:bodyPr wrap="none" rtlCol="0">
            <a:spAutoFit/>
          </a:bodyPr>
          <a:lstStyle/>
          <a:p>
            <a:r>
              <a:rPr lang="en-US" b="1" dirty="0" smtClean="0"/>
              <a:t>AVERAGE PER MONTH:</a:t>
            </a:r>
          </a:p>
          <a:p>
            <a:r>
              <a:rPr lang="en-US" dirty="0" smtClean="0"/>
              <a:t>4k </a:t>
            </a:r>
            <a:r>
              <a:rPr lang="en-US" dirty="0"/>
              <a:t>visitors a </a:t>
            </a:r>
            <a:r>
              <a:rPr lang="en-US" dirty="0" smtClean="0"/>
              <a:t>month.</a:t>
            </a:r>
            <a:endParaRPr lang="en-US" dirty="0"/>
          </a:p>
          <a:p>
            <a:r>
              <a:rPr lang="en-US" dirty="0"/>
              <a:t>2-3k unique visitors a </a:t>
            </a:r>
            <a:r>
              <a:rPr lang="en-US" dirty="0" smtClean="0"/>
              <a:t>month.</a:t>
            </a:r>
          </a:p>
          <a:p>
            <a:endParaRPr lang="en-US" dirty="0" smtClean="0"/>
          </a:p>
          <a:p>
            <a:r>
              <a:rPr lang="en-US" b="1" dirty="0"/>
              <a:t>Below </a:t>
            </a:r>
            <a:r>
              <a:rPr lang="en-US" b="1" dirty="0" smtClean="0"/>
              <a:t>Analytics May 2012:</a:t>
            </a:r>
            <a:endParaRPr lang="en-US" b="1" dirty="0"/>
          </a:p>
        </p:txBody>
      </p:sp>
      <p:pic>
        <p:nvPicPr>
          <p:cNvPr id="8" name="Picture 7"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8258635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groups</a:t>
            </a:r>
            <a:endParaRPr lang="en-US" dirty="0"/>
          </a:p>
        </p:txBody>
      </p:sp>
      <p:pic>
        <p:nvPicPr>
          <p:cNvPr id="4" name="Content Placeholder 3" descr="Screen Shot 2012-06-18 at 15.05.37.png"/>
          <p:cNvPicPr>
            <a:picLocks noGrp="1" noChangeAspect="1"/>
          </p:cNvPicPr>
          <p:nvPr>
            <p:ph idx="1"/>
          </p:nvPr>
        </p:nvPicPr>
        <p:blipFill>
          <a:blip r:embed="rId2">
            <a:extLst>
              <a:ext uri="{28A0092B-C50C-407E-A947-70E740481C1C}">
                <a14:useLocalDpi xmlns:a14="http://schemas.microsoft.com/office/drawing/2010/main" val="0"/>
              </a:ext>
            </a:extLst>
          </a:blip>
          <a:srcRect t="-18542" b="-18542"/>
          <a:stretch>
            <a:fillRect/>
          </a:stretch>
        </p:blipFill>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093228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&amp; conferences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84" y="1417638"/>
            <a:ext cx="7804880" cy="5257800"/>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2085282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staff development</a:t>
            </a:r>
            <a:endParaRPr lang="en-US" dirty="0"/>
          </a:p>
        </p:txBody>
      </p:sp>
      <p:pic>
        <p:nvPicPr>
          <p:cNvPr id="4" name="Content Placeholder 3" descr="Screen Shot 2012-06-18 at 15.13.35.png"/>
          <p:cNvPicPr>
            <a:picLocks noGrp="1" noChangeAspect="1"/>
          </p:cNvPicPr>
          <p:nvPr>
            <p:ph idx="1"/>
          </p:nvPr>
        </p:nvPicPr>
        <p:blipFill>
          <a:blip r:embed="rId2">
            <a:extLst>
              <a:ext uri="{28A0092B-C50C-407E-A947-70E740481C1C}">
                <a14:useLocalDpi xmlns:a14="http://schemas.microsoft.com/office/drawing/2010/main" val="0"/>
              </a:ext>
            </a:extLst>
          </a:blip>
          <a:srcRect l="-16090" r="-16090"/>
          <a:stretch>
            <a:fillRect/>
          </a:stretch>
        </p:blipFill>
        <p:spPr>
          <a:xfrm>
            <a:off x="-140489" y="1417638"/>
            <a:ext cx="9560306" cy="5257800"/>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3047245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learning together</a:t>
            </a:r>
            <a:endParaRPr lang="en-US" dirty="0"/>
          </a:p>
        </p:txBody>
      </p:sp>
      <p:pic>
        <p:nvPicPr>
          <p:cNvPr id="4" name="Content Placeholder 3" descr="Screen Shot 2012-06-18 at 15.15.45.png"/>
          <p:cNvPicPr>
            <a:picLocks noGrp="1" noChangeAspect="1"/>
          </p:cNvPicPr>
          <p:nvPr>
            <p:ph idx="1"/>
          </p:nvPr>
        </p:nvPicPr>
        <p:blipFill>
          <a:blip r:embed="rId2">
            <a:extLst>
              <a:ext uri="{28A0092B-C50C-407E-A947-70E740481C1C}">
                <a14:useLocalDpi xmlns:a14="http://schemas.microsoft.com/office/drawing/2010/main" val="0"/>
              </a:ext>
            </a:extLst>
          </a:blip>
          <a:srcRect l="-12878" r="-12878"/>
          <a:stretch>
            <a:fillRect/>
          </a:stretch>
        </p:blipFill>
        <p:spPr>
          <a:xfrm>
            <a:off x="-493159" y="1450788"/>
            <a:ext cx="9831983" cy="5407212"/>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126546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Industry connection &amp; Curriculum development</a:t>
            </a:r>
            <a:endParaRPr lang="en-US" sz="3600" dirty="0"/>
          </a:p>
        </p:txBody>
      </p:sp>
      <p:pic>
        <p:nvPicPr>
          <p:cNvPr id="4" name="Content Placeholder 3" descr="Screen Shot 2012-06-18 at 15.17.37.png"/>
          <p:cNvPicPr>
            <a:picLocks noGrp="1" noChangeAspect="1"/>
          </p:cNvPicPr>
          <p:nvPr>
            <p:ph idx="1"/>
          </p:nvPr>
        </p:nvPicPr>
        <p:blipFill>
          <a:blip r:embed="rId2">
            <a:extLst>
              <a:ext uri="{28A0092B-C50C-407E-A947-70E740481C1C}">
                <a14:useLocalDpi xmlns:a14="http://schemas.microsoft.com/office/drawing/2010/main" val="0"/>
              </a:ext>
            </a:extLst>
          </a:blip>
          <a:srcRect l="-16362" r="-16362"/>
          <a:stretch>
            <a:fillRect/>
          </a:stretch>
        </p:blipFill>
        <p:spPr>
          <a:xfrm>
            <a:off x="-384488" y="1600200"/>
            <a:ext cx="9560306" cy="5257800"/>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36319540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studio/workshop</a:t>
            </a:r>
            <a:endParaRPr lang="en-US" dirty="0"/>
          </a:p>
        </p:txBody>
      </p:sp>
      <p:pic>
        <p:nvPicPr>
          <p:cNvPr id="4" name="Content Placeholder 3" descr="Screen Shot 2012-06-18 at 15.19.19.png"/>
          <p:cNvPicPr>
            <a:picLocks noGrp="1" noChangeAspect="1"/>
          </p:cNvPicPr>
          <p:nvPr>
            <p:ph idx="1"/>
          </p:nvPr>
        </p:nvPicPr>
        <p:blipFill>
          <a:blip r:embed="rId2">
            <a:extLst>
              <a:ext uri="{28A0092B-C50C-407E-A947-70E740481C1C}">
                <a14:useLocalDpi xmlns:a14="http://schemas.microsoft.com/office/drawing/2010/main" val="0"/>
              </a:ext>
            </a:extLst>
          </a:blip>
          <a:srcRect l="-16007" r="-16007"/>
          <a:stretch>
            <a:fillRect/>
          </a:stretch>
        </p:blipFill>
        <p:spPr>
          <a:xfrm>
            <a:off x="-440212" y="1346200"/>
            <a:ext cx="10022157" cy="5511800"/>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33293518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t>
            </a:r>
            <a:r>
              <a:rPr lang="en-US" b="1" dirty="0" smtClean="0">
                <a:solidFill>
                  <a:srgbClr val="FF0000"/>
                </a:solidFill>
              </a:rPr>
              <a:t>process</a:t>
            </a:r>
            <a:r>
              <a:rPr lang="en-US" b="1" dirty="0" smtClean="0"/>
              <a:t>.arts?</a:t>
            </a:r>
            <a:endParaRPr lang="en-US" b="1" dirty="0"/>
          </a:p>
        </p:txBody>
      </p:sp>
      <p:sp>
        <p:nvSpPr>
          <p:cNvPr id="3" name="Content Placeholder 2"/>
          <p:cNvSpPr>
            <a:spLocks noGrp="1"/>
          </p:cNvSpPr>
          <p:nvPr>
            <p:ph idx="1"/>
          </p:nvPr>
        </p:nvSpPr>
        <p:spPr>
          <a:xfrm>
            <a:off x="457200" y="1600200"/>
            <a:ext cx="8229600" cy="5093447"/>
          </a:xfrm>
        </p:spPr>
        <p:txBody>
          <a:bodyPr>
            <a:normAutofit fontScale="70000" lnSpcReduction="20000"/>
          </a:bodyPr>
          <a:lstStyle/>
          <a:p>
            <a:pPr marL="0" indent="0">
              <a:buNone/>
            </a:pPr>
            <a:r>
              <a:rPr lang="en-US" dirty="0" smtClean="0"/>
              <a:t>An </a:t>
            </a:r>
            <a:r>
              <a:rPr lang="en-US" dirty="0"/>
              <a:t>open online resource sharing day-to-day arts practice and research of arts staff, students, alumni and practitioners</a:t>
            </a:r>
            <a:r>
              <a:rPr lang="en-US" dirty="0" smtClean="0"/>
              <a:t>.</a:t>
            </a:r>
          </a:p>
          <a:p>
            <a:pPr marL="0" indent="0">
              <a:buNone/>
            </a:pPr>
            <a:endParaRPr lang="en-US" dirty="0" smtClean="0"/>
          </a:p>
          <a:p>
            <a:pPr marL="0" indent="0">
              <a:buNone/>
            </a:pPr>
            <a:r>
              <a:rPr lang="en-US" dirty="0" smtClean="0"/>
              <a:t>Voluntary run/managed </a:t>
            </a:r>
            <a:r>
              <a:rPr lang="en-US" dirty="0"/>
              <a:t>grass roots web2.0 open educational </a:t>
            </a:r>
            <a:r>
              <a:rPr lang="en-US" dirty="0" smtClean="0"/>
              <a:t>environment. </a:t>
            </a:r>
          </a:p>
          <a:p>
            <a:pPr marL="0" indent="0">
              <a:buNone/>
            </a:pPr>
            <a:endParaRPr lang="en-US" dirty="0" smtClean="0"/>
          </a:p>
          <a:p>
            <a:pPr marL="0" indent="0">
              <a:buNone/>
            </a:pPr>
            <a:r>
              <a:rPr lang="en-US" dirty="0" smtClean="0"/>
              <a:t>Currently </a:t>
            </a:r>
            <a:r>
              <a:rPr lang="en-US" dirty="0"/>
              <a:t>provides a new ‘open learning’ space to the University of the Arts London (UAL) that straddles </a:t>
            </a:r>
            <a:r>
              <a:rPr lang="en-US" b="1" dirty="0"/>
              <a:t>the institution/educational (formal learning)</a:t>
            </a:r>
            <a:r>
              <a:rPr lang="en-US" dirty="0"/>
              <a:t> environment and the </a:t>
            </a:r>
            <a:r>
              <a:rPr lang="en-US" b="1" dirty="0"/>
              <a:t>social (informal learning) environment</a:t>
            </a:r>
            <a:r>
              <a:rPr lang="en-US" dirty="0"/>
              <a:t>. </a:t>
            </a:r>
            <a:endParaRPr lang="en-US" dirty="0" smtClean="0"/>
          </a:p>
          <a:p>
            <a:pPr marL="0" indent="0">
              <a:buNone/>
            </a:pPr>
            <a:endParaRPr lang="en-US" dirty="0" smtClean="0"/>
          </a:p>
          <a:p>
            <a:pPr marL="0" indent="0">
              <a:buNone/>
            </a:pPr>
            <a:r>
              <a:rPr lang="en-US" dirty="0" smtClean="0"/>
              <a:t>It’s </a:t>
            </a:r>
            <a:r>
              <a:rPr lang="en-US" dirty="0"/>
              <a:t>an ‘experimental’ space for open educational practitioners to develop and define a new language for open </a:t>
            </a:r>
            <a:r>
              <a:rPr lang="en-US" dirty="0" err="1"/>
              <a:t>edu</a:t>
            </a:r>
            <a:r>
              <a:rPr lang="en-US" dirty="0"/>
              <a:t>-social practice without conforming or being influenced by pre-existing academic structures and processes. </a:t>
            </a:r>
          </a:p>
          <a:p>
            <a:pPr marL="0" indent="0">
              <a:buNone/>
            </a:pPr>
            <a:endParaRPr lang="en-US" dirty="0"/>
          </a:p>
          <a:p>
            <a:pPr marL="0" indent="0">
              <a:buNone/>
            </a:pPr>
            <a:endParaRPr lang="en-US" dirty="0"/>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8023252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Alumni involvement</a:t>
            </a:r>
            <a:endParaRPr lang="en-US" dirty="0"/>
          </a:p>
        </p:txBody>
      </p:sp>
      <p:pic>
        <p:nvPicPr>
          <p:cNvPr id="4" name="Content Placeholder 3" descr="Screen Shot 2012-06-18 at 15.20.32.png"/>
          <p:cNvPicPr>
            <a:picLocks noGrp="1" noChangeAspect="1"/>
          </p:cNvPicPr>
          <p:nvPr>
            <p:ph idx="1"/>
          </p:nvPr>
        </p:nvPicPr>
        <p:blipFill>
          <a:blip r:embed="rId2">
            <a:extLst>
              <a:ext uri="{28A0092B-C50C-407E-A947-70E740481C1C}">
                <a14:useLocalDpi xmlns:a14="http://schemas.microsoft.com/office/drawing/2010/main" val="0"/>
              </a:ext>
            </a:extLst>
          </a:blip>
          <a:srcRect l="-13069" r="-13069"/>
          <a:stretch>
            <a:fillRect/>
          </a:stretch>
        </p:blipFill>
        <p:spPr>
          <a:xfrm>
            <a:off x="-482300" y="1211729"/>
            <a:ext cx="10266667" cy="5646271"/>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38810504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pic>
        <p:nvPicPr>
          <p:cNvPr id="4" name="Content Placeholder 3" descr="Screen Shot 2012-06-18 at 15.39.41.png"/>
          <p:cNvPicPr>
            <a:picLocks noGrp="1" noChangeAspect="1"/>
          </p:cNvPicPr>
          <p:nvPr>
            <p:ph idx="1"/>
          </p:nvPr>
        </p:nvPicPr>
        <p:blipFill>
          <a:blip r:embed="rId2">
            <a:extLst>
              <a:ext uri="{28A0092B-C50C-407E-A947-70E740481C1C}">
                <a14:useLocalDpi xmlns:a14="http://schemas.microsoft.com/office/drawing/2010/main" val="0"/>
              </a:ext>
            </a:extLst>
          </a:blip>
          <a:srcRect l="-16384" r="-16384"/>
          <a:stretch>
            <a:fillRect/>
          </a:stretch>
        </p:blipFill>
        <p:spPr>
          <a:xfrm>
            <a:off x="-730894" y="1256552"/>
            <a:ext cx="10397835" cy="5718408"/>
          </a:xfrm>
        </p:spPr>
      </p:pic>
    </p:spTree>
    <p:extLst>
      <p:ext uri="{BB962C8B-B14F-4D97-AF65-F5344CB8AC3E}">
        <p14:creationId xmlns:p14="http://schemas.microsoft.com/office/powerpoint/2010/main" val="39204636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Open Educational Practice</a:t>
            </a:r>
            <a:endParaRPr lang="en-US" dirty="0"/>
          </a:p>
        </p:txBody>
      </p:sp>
      <p:pic>
        <p:nvPicPr>
          <p:cNvPr id="4" name="Content Placeholder 3" descr="Screen Shot 2012-06-18 at 15.22.51.png"/>
          <p:cNvPicPr>
            <a:picLocks noGrp="1" noChangeAspect="1"/>
          </p:cNvPicPr>
          <p:nvPr>
            <p:ph idx="1"/>
          </p:nvPr>
        </p:nvPicPr>
        <p:blipFill>
          <a:blip r:embed="rId2">
            <a:extLst>
              <a:ext uri="{28A0092B-C50C-407E-A947-70E740481C1C}">
                <a14:useLocalDpi xmlns:a14="http://schemas.microsoft.com/office/drawing/2010/main" val="0"/>
              </a:ext>
            </a:extLst>
          </a:blip>
          <a:srcRect l="-16196" r="-16196"/>
          <a:stretch>
            <a:fillRect/>
          </a:stretch>
        </p:blipFill>
        <p:spPr>
          <a:xfrm>
            <a:off x="-416306" y="1417638"/>
            <a:ext cx="9560306" cy="5257800"/>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5270338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932"/>
            <a:ext cx="8229600" cy="1143000"/>
          </a:xfrm>
        </p:spPr>
        <p:txBody>
          <a:bodyPr>
            <a:noAutofit/>
          </a:bodyPr>
          <a:lstStyle/>
          <a:p>
            <a:r>
              <a:rPr lang="en-US" sz="3200" b="1" dirty="0"/>
              <a:t>ALT-C 2012 Mainstreaming grass roots innovation in open educational practice: benefits and challenges</a:t>
            </a:r>
            <a:br>
              <a:rPr lang="en-US" sz="3200" b="1" dirty="0"/>
            </a:br>
            <a:endParaRPr lang="en-US" sz="3200" dirty="0"/>
          </a:p>
        </p:txBody>
      </p:sp>
      <p:sp>
        <p:nvSpPr>
          <p:cNvPr id="3" name="Content Placeholder 2"/>
          <p:cNvSpPr>
            <a:spLocks noGrp="1"/>
          </p:cNvSpPr>
          <p:nvPr>
            <p:ph idx="1"/>
          </p:nvPr>
        </p:nvSpPr>
        <p:spPr>
          <a:xfrm>
            <a:off x="457200" y="2525059"/>
            <a:ext cx="8229600" cy="3601104"/>
          </a:xfrm>
        </p:spPr>
        <p:txBody>
          <a:bodyPr/>
          <a:lstStyle/>
          <a:p>
            <a:pPr marL="0" indent="0">
              <a:buNone/>
            </a:pPr>
            <a:r>
              <a:rPr lang="en-US" dirty="0"/>
              <a:t>The transition of process.arts into an official UAL service will test this model and raise questions as to how institutions successfully support and develop autonomous and independent grassroots innovation without </a:t>
            </a:r>
            <a:r>
              <a:rPr lang="en-US" dirty="0" err="1"/>
              <a:t>homogenising</a:t>
            </a:r>
            <a:r>
              <a:rPr lang="en-US" dirty="0"/>
              <a:t> innovation.</a:t>
            </a:r>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42532659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5"/>
            <a:ext cx="8229600" cy="897618"/>
          </a:xfrm>
        </p:spPr>
        <p:txBody>
          <a:bodyPr/>
          <a:lstStyle/>
          <a:p>
            <a:r>
              <a:rPr lang="en-US" dirty="0" smtClean="0"/>
              <a:t>Thank you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Chris Follows</a:t>
            </a:r>
          </a:p>
          <a:p>
            <a:pPr marL="0" indent="0">
              <a:buNone/>
            </a:pPr>
            <a:endParaRPr lang="en-US" b="1" dirty="0" smtClean="0"/>
          </a:p>
          <a:p>
            <a:pPr marL="0" indent="0">
              <a:buNone/>
            </a:pPr>
            <a:r>
              <a:rPr lang="en-US" b="1" dirty="0" smtClean="0"/>
              <a:t>Email</a:t>
            </a:r>
            <a:r>
              <a:rPr lang="en-US" b="1" dirty="0"/>
              <a:t>:</a:t>
            </a:r>
            <a:r>
              <a:rPr lang="en-US" dirty="0"/>
              <a:t> </a:t>
            </a:r>
            <a:r>
              <a:rPr lang="en-US" dirty="0">
                <a:hlinkClick r:id="rId2"/>
              </a:rPr>
              <a:t>c.follows@wimbledon.arts.ac.uk</a:t>
            </a:r>
            <a:endParaRPr lang="en-US" dirty="0"/>
          </a:p>
          <a:p>
            <a:pPr marL="0" indent="0">
              <a:buNone/>
            </a:pPr>
            <a:endParaRPr lang="en-US" dirty="0" smtClean="0"/>
          </a:p>
          <a:p>
            <a:pPr marL="0" indent="0">
              <a:buNone/>
            </a:pPr>
            <a:r>
              <a:rPr lang="en-US" dirty="0" smtClean="0"/>
              <a:t>University </a:t>
            </a:r>
            <a:r>
              <a:rPr lang="en-US" dirty="0"/>
              <a:t>of the Arts London</a:t>
            </a:r>
            <a:br>
              <a:rPr lang="en-US" dirty="0"/>
            </a:br>
            <a:r>
              <a:rPr lang="en-US" dirty="0"/>
              <a:t>272 High </a:t>
            </a:r>
            <a:r>
              <a:rPr lang="en-US" dirty="0" err="1"/>
              <a:t>Holborn</a:t>
            </a:r>
            <a:r>
              <a:rPr lang="en-US" dirty="0"/>
              <a:t/>
            </a:r>
            <a:br>
              <a:rPr lang="en-US" dirty="0"/>
            </a:br>
            <a:r>
              <a:rPr lang="en-US" dirty="0"/>
              <a:t>London</a:t>
            </a:r>
            <a:br>
              <a:rPr lang="en-US" dirty="0"/>
            </a:br>
            <a:r>
              <a:rPr lang="en-US" dirty="0"/>
              <a:t>WC1V 7EY</a:t>
            </a:r>
            <a:br>
              <a:rPr lang="en-US" dirty="0"/>
            </a:br>
            <a:r>
              <a:rPr lang="en-US" dirty="0"/>
              <a:t/>
            </a:r>
            <a:br>
              <a:rPr lang="en-US" dirty="0"/>
            </a:br>
            <a:r>
              <a:rPr lang="en-US" b="1" dirty="0"/>
              <a:t>Mobile:</a:t>
            </a:r>
            <a:r>
              <a:rPr lang="en-US" dirty="0"/>
              <a:t> 07703 887845</a:t>
            </a:r>
          </a:p>
          <a:p>
            <a:pPr marL="0" indent="0">
              <a:buNone/>
            </a:pPr>
            <a:endParaRPr lang="en-US" dirty="0"/>
          </a:p>
        </p:txBody>
      </p:sp>
      <p:pic>
        <p:nvPicPr>
          <p:cNvPr id="4" name="Picture 3"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1074451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815"/>
            <a:ext cx="8229600" cy="562067"/>
          </a:xfrm>
        </p:spPr>
        <p:txBody>
          <a:bodyPr>
            <a:normAutofit fontScale="90000"/>
          </a:bodyPr>
          <a:lstStyle/>
          <a:p>
            <a:r>
              <a:rPr lang="en-US" dirty="0"/>
              <a:t>http://</a:t>
            </a:r>
            <a:r>
              <a:rPr lang="en-US" dirty="0" err="1" smtClean="0"/>
              <a:t>process.arts.ac.uk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647" y="1105647"/>
            <a:ext cx="7512126" cy="5630661"/>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4114753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50"/>
            <a:ext cx="8229600" cy="1143000"/>
          </a:xfrm>
        </p:spPr>
        <p:txBody>
          <a:bodyPr>
            <a:normAutofit/>
          </a:bodyPr>
          <a:lstStyle/>
          <a:p>
            <a:r>
              <a:rPr lang="en-US" sz="3200" b="1" dirty="0" smtClean="0"/>
              <a:t>Background</a:t>
            </a:r>
            <a:r>
              <a:rPr lang="en-US" sz="3200" dirty="0" smtClean="0"/>
              <a:t> - grass </a:t>
            </a:r>
            <a:r>
              <a:rPr lang="en-US" sz="3200" dirty="0"/>
              <a:t>roots </a:t>
            </a:r>
            <a:r>
              <a:rPr lang="en-US" sz="3200" dirty="0" smtClean="0"/>
              <a:t>activity, documenting practice &amp; shared web environments </a:t>
            </a:r>
            <a:endParaRPr lang="en-US" sz="3200" dirty="0"/>
          </a:p>
        </p:txBody>
      </p:sp>
      <p:sp>
        <p:nvSpPr>
          <p:cNvPr id="3" name="Content Placeholder 2"/>
          <p:cNvSpPr>
            <a:spLocks noGrp="1"/>
          </p:cNvSpPr>
          <p:nvPr>
            <p:ph idx="1"/>
          </p:nvPr>
        </p:nvSpPr>
        <p:spPr>
          <a:xfrm>
            <a:off x="457200" y="2049662"/>
            <a:ext cx="8229600" cy="4779682"/>
          </a:xfrm>
        </p:spPr>
        <p:txBody>
          <a:bodyPr>
            <a:normAutofit fontScale="70000" lnSpcReduction="20000"/>
          </a:bodyPr>
          <a:lstStyle/>
          <a:p>
            <a:pPr marL="0" indent="0">
              <a:buNone/>
            </a:pPr>
            <a:r>
              <a:rPr lang="en-US" b="1" dirty="0"/>
              <a:t>2006:</a:t>
            </a:r>
            <a:r>
              <a:rPr lang="en-US" dirty="0"/>
              <a:t> </a:t>
            </a:r>
            <a:r>
              <a:rPr lang="en-US" dirty="0" smtClean="0"/>
              <a:t>Documented </a:t>
            </a:r>
            <a:r>
              <a:rPr lang="en-US" dirty="0"/>
              <a:t>students and staff working in studios, I did a series of videos of students and staff talking about their practice</a:t>
            </a:r>
            <a:r>
              <a:rPr lang="en-US" dirty="0" smtClean="0"/>
              <a:t>. </a:t>
            </a:r>
          </a:p>
          <a:p>
            <a:pPr marL="0" indent="0">
              <a:buNone/>
            </a:pPr>
            <a:endParaRPr lang="en-US" dirty="0"/>
          </a:p>
          <a:p>
            <a:pPr marL="0" indent="0">
              <a:buNone/>
            </a:pPr>
            <a:r>
              <a:rPr lang="en-US" b="1" dirty="0" smtClean="0"/>
              <a:t>Where do we put video resources?</a:t>
            </a:r>
          </a:p>
          <a:p>
            <a:pPr marL="0" indent="0">
              <a:buNone/>
            </a:pPr>
            <a:endParaRPr lang="en-US" dirty="0"/>
          </a:p>
          <a:p>
            <a:pPr marL="0" indent="0">
              <a:buNone/>
            </a:pPr>
            <a:r>
              <a:rPr lang="en-US" b="1" dirty="0" smtClean="0"/>
              <a:t>Sharing practice: </a:t>
            </a:r>
            <a:r>
              <a:rPr lang="en-US" dirty="0" smtClean="0"/>
              <a:t>Questioned the usefulness of individual </a:t>
            </a:r>
            <a:r>
              <a:rPr lang="en-US" dirty="0"/>
              <a:t>&amp; isolated </a:t>
            </a:r>
            <a:r>
              <a:rPr lang="en-US" dirty="0" smtClean="0"/>
              <a:t>web environments, </a:t>
            </a:r>
            <a:r>
              <a:rPr lang="en-US" dirty="0"/>
              <a:t>began to explore the notion of </a:t>
            </a:r>
            <a:r>
              <a:rPr lang="en-US" dirty="0" smtClean="0"/>
              <a:t>creating a </a:t>
            </a:r>
            <a:r>
              <a:rPr lang="en-US" dirty="0"/>
              <a:t>sustainable shared </a:t>
            </a:r>
            <a:r>
              <a:rPr lang="en-US" dirty="0" smtClean="0"/>
              <a:t>online environment </a:t>
            </a:r>
            <a:r>
              <a:rPr lang="en-US" dirty="0"/>
              <a:t>for staff and students to share and cluster rich media </a:t>
            </a:r>
            <a:r>
              <a:rPr lang="en-US" dirty="0" smtClean="0"/>
              <a:t>content and resources. </a:t>
            </a:r>
          </a:p>
          <a:p>
            <a:pPr marL="0" indent="0">
              <a:buNone/>
            </a:pPr>
            <a:endParaRPr lang="en-US" dirty="0" smtClean="0"/>
          </a:p>
          <a:p>
            <a:pPr marL="0" indent="0">
              <a:buNone/>
            </a:pPr>
            <a:r>
              <a:rPr lang="en-US" b="1" dirty="0" smtClean="0">
                <a:solidFill>
                  <a:srgbClr val="FF0000"/>
                </a:solidFill>
              </a:rPr>
              <a:t>process</a:t>
            </a:r>
            <a:r>
              <a:rPr lang="en-US" b="1" dirty="0" smtClean="0"/>
              <a:t>.arts</a:t>
            </a:r>
            <a:r>
              <a:rPr lang="en-US" dirty="0" smtClean="0"/>
              <a:t> </a:t>
            </a:r>
            <a:r>
              <a:rPr lang="en-US" dirty="0"/>
              <a:t>was initially developed in </a:t>
            </a:r>
            <a:r>
              <a:rPr lang="en-US" b="1" dirty="0"/>
              <a:t>2008</a:t>
            </a:r>
            <a:r>
              <a:rPr lang="en-US" dirty="0"/>
              <a:t> by Chris Follows with the support of UAL’s Centre for Learning and Teaching in Art and Design (CLTAD). </a:t>
            </a:r>
          </a:p>
          <a:p>
            <a:pPr marL="0" indent="0">
              <a:buNone/>
            </a:pPr>
            <a:endParaRPr lang="en-US" dirty="0"/>
          </a:p>
          <a:p>
            <a:pPr marL="0" indent="0">
              <a:buNone/>
            </a:pPr>
            <a:endParaRPr lang="en-US" dirty="0"/>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8058847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4"/>
            <a:ext cx="9144000" cy="6859699"/>
          </a:xfrm>
          <a:prstGeom prst="rect">
            <a:avLst/>
          </a:prstGeom>
        </p:spPr>
      </p:pic>
      <p:pic>
        <p:nvPicPr>
          <p:cNvPr id="3" name="Picture 2"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829501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Combining institutional support &amp; grass roots activity for developing sustainable Open </a:t>
            </a:r>
            <a:r>
              <a:rPr lang="en-US" sz="2800" dirty="0"/>
              <a:t>E</a:t>
            </a:r>
            <a:r>
              <a:rPr lang="en-US" sz="2800" dirty="0" smtClean="0"/>
              <a:t>ducational Practice. </a:t>
            </a:r>
            <a:endParaRPr lang="en-US" sz="2800" dirty="0"/>
          </a:p>
        </p:txBody>
      </p:sp>
      <p:sp>
        <p:nvSpPr>
          <p:cNvPr id="3" name="Content Placeholder 2"/>
          <p:cNvSpPr>
            <a:spLocks noGrp="1"/>
          </p:cNvSpPr>
          <p:nvPr>
            <p:ph idx="1"/>
          </p:nvPr>
        </p:nvSpPr>
        <p:spPr>
          <a:xfrm>
            <a:off x="457200" y="1600200"/>
            <a:ext cx="8229600" cy="4899212"/>
          </a:xfrm>
        </p:spPr>
        <p:txBody>
          <a:bodyPr>
            <a:normAutofit fontScale="62500" lnSpcReduction="20000"/>
          </a:bodyPr>
          <a:lstStyle/>
          <a:p>
            <a:pPr marL="0" indent="0">
              <a:buNone/>
            </a:pPr>
            <a:r>
              <a:rPr lang="en-US" b="1" dirty="0" smtClean="0"/>
              <a:t>Voluntary (unofficial activity &amp; support, mostly </a:t>
            </a:r>
            <a:r>
              <a:rPr lang="en-US" b="1" dirty="0"/>
              <a:t>external</a:t>
            </a:r>
            <a:r>
              <a:rPr lang="en-US" b="1" dirty="0" smtClean="0"/>
              <a:t>)</a:t>
            </a:r>
          </a:p>
          <a:p>
            <a:pPr marL="0" indent="0">
              <a:buNone/>
            </a:pPr>
            <a:endParaRPr lang="en-US" dirty="0" smtClean="0"/>
          </a:p>
          <a:p>
            <a:r>
              <a:rPr lang="en-US" dirty="0" smtClean="0"/>
              <a:t>Day-to-day </a:t>
            </a:r>
            <a:r>
              <a:rPr lang="en-US" dirty="0" err="1" smtClean="0"/>
              <a:t>webmaking</a:t>
            </a:r>
            <a:r>
              <a:rPr lang="en-US" dirty="0" smtClean="0"/>
              <a:t> &amp; digital stewardship (happening outside </a:t>
            </a:r>
            <a:r>
              <a:rPr lang="en-US" dirty="0"/>
              <a:t>in web2:</a:t>
            </a:r>
            <a:r>
              <a:rPr lang="en-US" dirty="0" smtClean="0"/>
              <a:t>0, blogs, wiki and social media, </a:t>
            </a:r>
            <a:r>
              <a:rPr lang="en-US" b="1" dirty="0" smtClean="0"/>
              <a:t>see next slide</a:t>
            </a:r>
            <a:r>
              <a:rPr lang="en-US" dirty="0" smtClean="0"/>
              <a:t>).</a:t>
            </a:r>
          </a:p>
          <a:p>
            <a:r>
              <a:rPr lang="en-US" dirty="0"/>
              <a:t>O</a:t>
            </a:r>
            <a:r>
              <a:rPr lang="en-US" dirty="0" smtClean="0"/>
              <a:t>pen educational practice (OEP) &amp; active participation (Embedding). </a:t>
            </a:r>
            <a:endParaRPr lang="en-US" b="1" dirty="0" smtClean="0"/>
          </a:p>
          <a:p>
            <a:pPr marL="0" indent="0">
              <a:buNone/>
            </a:pPr>
            <a:endParaRPr lang="en-US" dirty="0" smtClean="0"/>
          </a:p>
          <a:p>
            <a:pPr marL="0" indent="0">
              <a:buNone/>
            </a:pPr>
            <a:r>
              <a:rPr lang="en-US" b="1" dirty="0" smtClean="0"/>
              <a:t>Institutional (official support, mostly internal related initiatives &amp; projects)</a:t>
            </a:r>
            <a:endParaRPr lang="en-US" dirty="0" smtClean="0"/>
          </a:p>
          <a:p>
            <a:endParaRPr lang="en-US" dirty="0" smtClean="0"/>
          </a:p>
          <a:p>
            <a:r>
              <a:rPr lang="en-US" dirty="0" smtClean="0"/>
              <a:t>Institutional </a:t>
            </a:r>
            <a:r>
              <a:rPr lang="en-US" dirty="0" err="1" smtClean="0"/>
              <a:t>secondments</a:t>
            </a:r>
            <a:r>
              <a:rPr lang="en-US" dirty="0" smtClean="0"/>
              <a:t> and fellowships (Development)</a:t>
            </a:r>
          </a:p>
          <a:p>
            <a:r>
              <a:rPr lang="en-US" dirty="0" smtClean="0"/>
              <a:t>2010 </a:t>
            </a:r>
            <a:r>
              <a:rPr lang="en-US" dirty="0"/>
              <a:t>-15 Institutional Strategy</a:t>
            </a:r>
            <a:r>
              <a:rPr lang="en-US" dirty="0" smtClean="0"/>
              <a:t>. (Policy &amp; cultural change)</a:t>
            </a:r>
          </a:p>
          <a:p>
            <a:r>
              <a:rPr lang="en-US" dirty="0" smtClean="0"/>
              <a:t>Projects:</a:t>
            </a:r>
          </a:p>
          <a:p>
            <a:r>
              <a:rPr lang="en-US" dirty="0" smtClean="0"/>
              <a:t>ALTO – JISC UKOER programme 2 &amp; 3. (Policy </a:t>
            </a:r>
            <a:r>
              <a:rPr lang="en-US" dirty="0"/>
              <a:t>&amp; cultural change</a:t>
            </a:r>
            <a:r>
              <a:rPr lang="en-US" dirty="0" smtClean="0"/>
              <a:t>)</a:t>
            </a:r>
          </a:p>
          <a:p>
            <a:r>
              <a:rPr lang="en-US" dirty="0" smtClean="0"/>
              <a:t>SCORE Fellowship – Open university (Development &amp; support)</a:t>
            </a:r>
          </a:p>
          <a:p>
            <a:r>
              <a:rPr lang="en-US" dirty="0" smtClean="0"/>
              <a:t>DIAL </a:t>
            </a:r>
            <a:r>
              <a:rPr lang="en-US" dirty="0"/>
              <a:t>- The DIAL project (Digital Integration into Arts Learning) </a:t>
            </a:r>
            <a:r>
              <a:rPr lang="en-US" dirty="0" smtClean="0"/>
              <a:t>part of </a:t>
            </a:r>
            <a:r>
              <a:rPr lang="en-US" dirty="0"/>
              <a:t>two year </a:t>
            </a:r>
            <a:r>
              <a:rPr lang="en-US" dirty="0" smtClean="0"/>
              <a:t>JISC </a:t>
            </a:r>
            <a:r>
              <a:rPr lang="en-US" dirty="0"/>
              <a:t>digital </a:t>
            </a:r>
            <a:r>
              <a:rPr lang="en-US" dirty="0" smtClean="0"/>
              <a:t>literacies programme. (Policy, </a:t>
            </a:r>
            <a:r>
              <a:rPr lang="en-US" dirty="0"/>
              <a:t>cultural </a:t>
            </a:r>
            <a:r>
              <a:rPr lang="en-US" dirty="0" smtClean="0"/>
              <a:t>change &amp; Support)</a:t>
            </a:r>
          </a:p>
          <a:p>
            <a:pPr marL="0" indent="0">
              <a:buNone/>
            </a:pPr>
            <a:r>
              <a:rPr lang="en-US" dirty="0" smtClean="0"/>
              <a:t> </a:t>
            </a:r>
            <a:endParaRPr lang="en-US" dirty="0"/>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854853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2451"/>
          </a:xfrm>
        </p:spPr>
        <p:txBody>
          <a:bodyPr>
            <a:noAutofit/>
          </a:bodyPr>
          <a:lstStyle/>
          <a:p>
            <a:r>
              <a:rPr lang="en-US" sz="3200" dirty="0" smtClean="0"/>
              <a:t/>
            </a:r>
            <a:br>
              <a:rPr lang="en-US" sz="3200" dirty="0" smtClean="0"/>
            </a:br>
            <a:r>
              <a:rPr lang="en-US" sz="3200" dirty="0" smtClean="0"/>
              <a:t>Surveys</a:t>
            </a:r>
            <a:br>
              <a:rPr lang="en-US" sz="3200" dirty="0" smtClean="0"/>
            </a:br>
            <a:r>
              <a:rPr lang="en-US" sz="3200" b="1" dirty="0" smtClean="0"/>
              <a:t>Your Digital World - please tell us more!</a:t>
            </a:r>
            <a:br>
              <a:rPr lang="en-US" sz="3200" b="1" dirty="0" smtClean="0"/>
            </a:br>
            <a:r>
              <a:rPr lang="fr-FR" sz="3200" b="1" dirty="0" smtClean="0"/>
              <a:t/>
            </a:r>
            <a:br>
              <a:rPr lang="fr-FR" sz="3200" b="1" dirty="0" smtClean="0"/>
            </a:br>
            <a:r>
              <a:rPr lang="en-US" sz="3200" dirty="0" smtClean="0"/>
              <a:t> </a:t>
            </a:r>
            <a:endParaRPr lang="en-US" sz="3200" dirty="0"/>
          </a:p>
        </p:txBody>
      </p:sp>
      <p:pic>
        <p:nvPicPr>
          <p:cNvPr id="4" name="Content Placeholder 3" descr="Screen Shot 2012-05-22 at 10.16.24.png"/>
          <p:cNvPicPr>
            <a:picLocks noGrp="1" noChangeAspect="1"/>
          </p:cNvPicPr>
          <p:nvPr>
            <p:ph idx="1"/>
          </p:nvPr>
        </p:nvPicPr>
        <p:blipFill>
          <a:blip r:embed="rId2">
            <a:extLst>
              <a:ext uri="{28A0092B-C50C-407E-A947-70E740481C1C}">
                <a14:useLocalDpi xmlns:a14="http://schemas.microsoft.com/office/drawing/2010/main" val="0"/>
              </a:ext>
            </a:extLst>
          </a:blip>
          <a:srcRect l="1056" r="1056"/>
          <a:stretch>
            <a:fillRect/>
          </a:stretch>
        </p:blipFill>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574730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2010 -15 Institutional Strategy </a:t>
            </a:r>
            <a:br>
              <a:rPr lang="en-US" sz="3200" dirty="0" smtClean="0"/>
            </a:br>
            <a:r>
              <a:rPr lang="en-US" sz="3200" b="1" dirty="0" smtClean="0"/>
              <a:t>Policy &amp; </a:t>
            </a:r>
            <a:r>
              <a:rPr lang="en-US" sz="3200" b="1" dirty="0"/>
              <a:t>cultural </a:t>
            </a:r>
            <a:r>
              <a:rPr lang="en-US" sz="3200" b="1" dirty="0" smtClean="0"/>
              <a:t>change</a:t>
            </a:r>
            <a:r>
              <a:rPr lang="en-US" sz="3200" dirty="0" smtClean="0"/>
              <a:t>.</a:t>
            </a:r>
            <a:endParaRPr lang="en-US" sz="3200" dirty="0"/>
          </a:p>
        </p:txBody>
      </p:sp>
      <p:sp>
        <p:nvSpPr>
          <p:cNvPr id="3" name="Content Placeholder 2"/>
          <p:cNvSpPr>
            <a:spLocks noGrp="1"/>
          </p:cNvSpPr>
          <p:nvPr>
            <p:ph idx="1"/>
          </p:nvPr>
        </p:nvSpPr>
        <p:spPr>
          <a:xfrm>
            <a:off x="457200" y="1600200"/>
            <a:ext cx="8229600" cy="5033682"/>
          </a:xfrm>
        </p:spPr>
        <p:txBody>
          <a:bodyPr>
            <a:normAutofit fontScale="85000" lnSpcReduction="20000"/>
          </a:bodyPr>
          <a:lstStyle/>
          <a:p>
            <a:pPr marL="0" indent="0">
              <a:buNone/>
            </a:pPr>
            <a:r>
              <a:rPr lang="en-US" dirty="0"/>
              <a:t>The Medium Term Strategy </a:t>
            </a:r>
            <a:r>
              <a:rPr lang="en-US" b="1" dirty="0"/>
              <a:t>2010-15 </a:t>
            </a:r>
            <a:r>
              <a:rPr lang="en-US" dirty="0"/>
              <a:t>identifies the development of communities of practice in one of its aims:</a:t>
            </a:r>
          </a:p>
          <a:p>
            <a:pPr marL="0" indent="0">
              <a:buNone/>
            </a:pPr>
            <a:endParaRPr lang="en-US" dirty="0" smtClean="0"/>
          </a:p>
          <a:p>
            <a:pPr marL="0" indent="0">
              <a:buNone/>
            </a:pPr>
            <a:r>
              <a:rPr lang="en-US" dirty="0" smtClean="0"/>
              <a:t>“In </a:t>
            </a:r>
            <a:r>
              <a:rPr lang="en-US" dirty="0"/>
              <a:t>developing the strategy it was noted </a:t>
            </a:r>
            <a:r>
              <a:rPr lang="en-US" b="1" dirty="0"/>
              <a:t>that innovation, new ideas and approaches have tended to emerge from grass roots activity</a:t>
            </a:r>
            <a:r>
              <a:rPr lang="en-US" dirty="0"/>
              <a:t>, and by working collaboratively and in cross disciplinary contexts.  Our experience has shown that collaboration emerges from shared interests and purpose and that it is unlikely to be successful if imposed from above. It can flourish when activities are supported with small amounts of seed corn support, and where staff are given time and space to work outside their immediate arena</a:t>
            </a:r>
            <a:r>
              <a:rPr lang="en-US" dirty="0" smtClean="0"/>
              <a:t>.”</a:t>
            </a:r>
            <a:endParaRPr lang="en-US" dirty="0"/>
          </a:p>
          <a:p>
            <a:pPr marL="0" indent="0">
              <a:buNone/>
            </a:pPr>
            <a:endParaRPr lang="en-US" dirty="0" smtClean="0"/>
          </a:p>
          <a:p>
            <a:pPr marL="0" indent="0">
              <a:buNone/>
            </a:pPr>
            <a:endParaRPr lang="en-US" dirty="0"/>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5884988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891"/>
          </a:xfrm>
        </p:spPr>
        <p:txBody>
          <a:bodyPr>
            <a:noAutofit/>
          </a:bodyPr>
          <a:lstStyle/>
          <a:p>
            <a:r>
              <a:rPr lang="en-US" sz="2800" b="1" dirty="0" smtClean="0"/>
              <a:t>Policy &amp; cultural change</a:t>
            </a:r>
            <a:r>
              <a:rPr lang="da-DK" sz="2800" b="1" dirty="0" smtClean="0"/>
              <a:t/>
            </a:r>
            <a:br>
              <a:rPr lang="da-DK" sz="2800" b="1" dirty="0" smtClean="0"/>
            </a:br>
            <a:r>
              <a:rPr lang="da-DK" sz="2800" b="1" dirty="0" smtClean="0"/>
              <a:t>UKOER ALTO </a:t>
            </a:r>
            <a:r>
              <a:rPr lang="da-DK" sz="2800" dirty="0" smtClean="0"/>
              <a:t>- http</a:t>
            </a:r>
            <a:r>
              <a:rPr lang="da-DK" sz="2800" dirty="0"/>
              <a:t>://</a:t>
            </a:r>
            <a:r>
              <a:rPr lang="da-DK" sz="2800" dirty="0" err="1"/>
              <a:t>alto.arts.ac.uk</a:t>
            </a:r>
            <a:r>
              <a:rPr lang="da-DK" sz="2800" dirty="0"/>
              <a:t>//filestore/</a:t>
            </a:r>
            <a:endParaRPr lang="en-US" sz="2800" dirty="0"/>
          </a:p>
        </p:txBody>
      </p:sp>
      <p:pic>
        <p:nvPicPr>
          <p:cNvPr id="4" name="Content Placeholder 3" descr="Screen Shot 2012-06-18 at 13.35.51.png"/>
          <p:cNvPicPr>
            <a:picLocks noGrp="1" noChangeAspect="1"/>
          </p:cNvPicPr>
          <p:nvPr>
            <p:ph idx="1"/>
          </p:nvPr>
        </p:nvPicPr>
        <p:blipFill>
          <a:blip r:embed="rId2">
            <a:extLst>
              <a:ext uri="{28A0092B-C50C-407E-A947-70E740481C1C}">
                <a14:useLocalDpi xmlns:a14="http://schemas.microsoft.com/office/drawing/2010/main" val="0"/>
              </a:ext>
            </a:extLst>
          </a:blip>
          <a:srcRect l="-28449" r="-28449"/>
          <a:stretch>
            <a:fillRect/>
          </a:stretch>
        </p:blipFill>
        <p:spPr>
          <a:xfrm>
            <a:off x="-403411" y="1306192"/>
            <a:ext cx="10094904" cy="5551808"/>
          </a:xfrm>
        </p:spPr>
      </p:pic>
      <p:pic>
        <p:nvPicPr>
          <p:cNvPr id="5" name="Picture 4"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8001359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TotalTime>
  <Words>643</Words>
  <Application>Microsoft Macintosh PowerPoint</Application>
  <PresentationFormat>On-screen Show (4:3)</PresentationFormat>
  <Paragraphs>80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Exploring OER rich media reuse through social media content communities. process.arts case study.  HEA Annual Conference 4 July 2012.   Chris Follows,  University of the Arts London &amp; SCORE fellow OU.</vt:lpstr>
      <vt:lpstr>What is process.arts?</vt:lpstr>
      <vt:lpstr>http://process.arts.ac.uk</vt:lpstr>
      <vt:lpstr>Background - grass roots activity, documenting practice &amp; shared web environments </vt:lpstr>
      <vt:lpstr>PowerPoint Presentation</vt:lpstr>
      <vt:lpstr>Combining institutional support &amp; grass roots activity for developing sustainable Open Educational Practice. </vt:lpstr>
      <vt:lpstr> Surveys Your Digital World - please tell us more!   </vt:lpstr>
      <vt:lpstr>2010 -15 Institutional Strategy  Policy &amp; cultural change.</vt:lpstr>
      <vt:lpstr>Policy &amp; cultural change UKOER ALTO - http://alto.arts.ac.uk//filestore/</vt:lpstr>
      <vt:lpstr>Policy, cultural change &amp; Support  The ‘digital baseline’ blogs will record all aspects of digital life, including learning &amp; teaching, college, department, course &amp; individual perspectives http://ualdigitalbaseline.myblog.arts.ac.uk/ </vt:lpstr>
      <vt:lpstr>Early thoughts and common features from DIAL evaluation of pilot projects:  </vt:lpstr>
      <vt:lpstr>Development &amp; Support Impact of SCORE fellowship &amp; consistent digital stewardship.</vt:lpstr>
      <vt:lpstr>Participation. </vt:lpstr>
      <vt:lpstr>Interest groups</vt:lpstr>
      <vt:lpstr>Research &amp; conferences</vt:lpstr>
      <vt:lpstr>Open staff development</vt:lpstr>
      <vt:lpstr>Open learning together</vt:lpstr>
      <vt:lpstr>Industry connection &amp; Curriculum development</vt:lpstr>
      <vt:lpstr>The studio/workshop</vt:lpstr>
      <vt:lpstr>Alumni involvement</vt:lpstr>
      <vt:lpstr>Fun</vt:lpstr>
      <vt:lpstr>Support for Open Educational Practice</vt:lpstr>
      <vt:lpstr>ALT-C 2012 Mainstreaming grass roots innovation in open educational practice: benefits and challenges </vt:lpstr>
      <vt:lpstr>Thank you </vt:lpstr>
    </vt:vector>
  </TitlesOfParts>
  <Company>University of the Arts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 project update:  Project manager Chris Follows, Strategic Development SMT </dc:title>
  <dc:creator>Authorised User</dc:creator>
  <cp:lastModifiedBy>Authorised User</cp:lastModifiedBy>
  <cp:revision>114</cp:revision>
  <dcterms:created xsi:type="dcterms:W3CDTF">2012-05-22T08:47:27Z</dcterms:created>
  <dcterms:modified xsi:type="dcterms:W3CDTF">2012-06-18T14:52:58Z</dcterms:modified>
</cp:coreProperties>
</file>